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719" r:id="rId4"/>
  </p:sldMasterIdLst>
  <p:notesMasterIdLst>
    <p:notesMasterId r:id="rId20"/>
  </p:notesMasterIdLst>
  <p:handoutMasterIdLst>
    <p:handoutMasterId r:id="rId21"/>
  </p:handoutMasterIdLst>
  <p:sldIdLst>
    <p:sldId id="671" r:id="rId5"/>
    <p:sldId id="471" r:id="rId6"/>
    <p:sldId id="469" r:id="rId7"/>
    <p:sldId id="853" r:id="rId8"/>
    <p:sldId id="854" r:id="rId9"/>
    <p:sldId id="863" r:id="rId10"/>
    <p:sldId id="855" r:id="rId11"/>
    <p:sldId id="856" r:id="rId12"/>
    <p:sldId id="859" r:id="rId13"/>
    <p:sldId id="861" r:id="rId14"/>
    <p:sldId id="862" r:id="rId15"/>
    <p:sldId id="858" r:id="rId16"/>
    <p:sldId id="860" r:id="rId17"/>
    <p:sldId id="857" r:id="rId18"/>
    <p:sldId id="852" r:id="rId19"/>
  </p:sldIdLst>
  <p:sldSz cx="13825538" cy="7781925"/>
  <p:notesSz cx="7099300" cy="10234613"/>
  <p:embeddedFontLst>
    <p:embeddedFont>
      <p:font typeface="Trebuchet MS" panose="020B0603020202020204" pitchFamily="34" charset="0"/>
      <p:regular r:id="rId22"/>
      <p:bold r:id="rId23"/>
      <p:italic r:id="rId24"/>
      <p:boldItalic r:id="rId25"/>
    </p:embeddedFont>
  </p:embeddedFontLst>
  <p:defaultTextStyle>
    <a:defPPr>
      <a:defRPr lang="de-DE"/>
    </a:defPPr>
    <a:lvl1pPr marL="0" algn="l" defTabSz="1382679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91339" algn="l" defTabSz="1382679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82679" algn="l" defTabSz="1382679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74018" algn="l" defTabSz="1382679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65357" algn="l" defTabSz="1382679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56696" algn="l" defTabSz="1382679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48035" algn="l" defTabSz="1382679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39375" algn="l" defTabSz="1382679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530714" algn="l" defTabSz="1382679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IGITAL" id="{7788802D-A0D9-428A-8647-CB19F9705C99}">
          <p14:sldIdLst>
            <p14:sldId id="671"/>
            <p14:sldId id="471"/>
            <p14:sldId id="469"/>
            <p14:sldId id="853"/>
            <p14:sldId id="854"/>
            <p14:sldId id="863"/>
            <p14:sldId id="855"/>
            <p14:sldId id="856"/>
            <p14:sldId id="859"/>
            <p14:sldId id="861"/>
            <p14:sldId id="862"/>
            <p14:sldId id="858"/>
            <p14:sldId id="860"/>
            <p14:sldId id="857"/>
            <p14:sldId id="852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hallinger, Georg" initials="TG" lastIdx="1" clrIdx="2">
    <p:extLst>
      <p:ext uri="{19B8F6BF-5375-455C-9EA6-DF929625EA0E}">
        <p15:presenceInfo xmlns:p15="http://schemas.microsoft.com/office/powerpoint/2012/main" userId="Thallinger, Georg" providerId="None"/>
      </p:ext>
    </p:extLst>
  </p:cmAuthor>
  <p:cmAuthor id="2" name="Harald Mayer" initials="HM" lastIdx="1" clrIdx="1">
    <p:extLst>
      <p:ext uri="{19B8F6BF-5375-455C-9EA6-DF929625EA0E}">
        <p15:presenceInfo xmlns:p15="http://schemas.microsoft.com/office/powerpoint/2012/main" userId="8b778f857467dbfd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FF6633"/>
    <a:srgbClr val="1AAD89"/>
    <a:srgbClr val="8DDDC8"/>
    <a:srgbClr val="33AA8C"/>
    <a:srgbClr val="EC6225"/>
    <a:srgbClr val="A6A6A6"/>
    <a:srgbClr val="81AD40"/>
    <a:srgbClr val="EC6024"/>
    <a:srgbClr val="64206E"/>
    <a:srgbClr val="CC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92" autoAdjust="0"/>
    <p:restoredTop sz="88443" autoAdjust="0"/>
  </p:normalViewPr>
  <p:slideViewPr>
    <p:cSldViewPr snapToObjects="1" showGuides="1">
      <p:cViewPr varScale="1">
        <p:scale>
          <a:sx n="86" d="100"/>
          <a:sy n="86" d="100"/>
        </p:scale>
        <p:origin x="378" y="102"/>
      </p:cViewPr>
      <p:guideLst/>
    </p:cSldViewPr>
  </p:slideViewPr>
  <p:outlineViewPr>
    <p:cViewPr>
      <p:scale>
        <a:sx n="33" d="100"/>
        <a:sy n="33" d="100"/>
      </p:scale>
      <p:origin x="0" y="-18612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notesViewPr>
    <p:cSldViewPr snapToObjects="1" showGuides="1">
      <p:cViewPr varScale="1">
        <p:scale>
          <a:sx n="81" d="100"/>
          <a:sy n="81" d="100"/>
        </p:scale>
        <p:origin x="3258" y="96"/>
      </p:cViewPr>
      <p:guideLst/>
    </p:cSldViewPr>
  </p:notesViewPr>
  <p:gridSpacing cx="120000" cy="120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4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3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2.fntdata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1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11DF9E1-A722-4556-AD1E-81D7F905D64D}" type="doc">
      <dgm:prSet loTypeId="urn:microsoft.com/office/officeart/2005/8/layout/vList5" loCatId="list" qsTypeId="urn:microsoft.com/office/officeart/2005/8/quickstyle/simple1" qsCatId="simple" csTypeId="urn:microsoft.com/office/officeart/2005/8/colors/accent4_5" csCatId="accent4"/>
      <dgm:spPr/>
      <dgm:t>
        <a:bodyPr/>
        <a:lstStyle/>
        <a:p>
          <a:endParaRPr lang="de-DE"/>
        </a:p>
      </dgm:t>
    </dgm:pt>
    <dgm:pt modelId="{8AA3CED5-068E-4DC3-914B-7FFCA691EB9A}">
      <dgm:prSet/>
      <dgm:spPr/>
      <dgm:t>
        <a:bodyPr/>
        <a:lstStyle/>
        <a:p>
          <a:r>
            <a:rPr lang="de-DE" b="1" i="0" dirty="0"/>
            <a:t>Definition</a:t>
          </a:r>
          <a:r>
            <a:rPr lang="de-DE" b="0" i="0" dirty="0"/>
            <a:t> </a:t>
          </a:r>
          <a:endParaRPr lang="de-DE" dirty="0"/>
        </a:p>
      </dgm:t>
    </dgm:pt>
    <dgm:pt modelId="{B2FFF615-0326-4C32-A173-D412486599CE}" type="parTrans" cxnId="{19A60ABF-0E4B-4613-8AE4-F1441B99ECA1}">
      <dgm:prSet/>
      <dgm:spPr/>
      <dgm:t>
        <a:bodyPr/>
        <a:lstStyle/>
        <a:p>
          <a:endParaRPr lang="de-DE"/>
        </a:p>
      </dgm:t>
    </dgm:pt>
    <dgm:pt modelId="{9A2E231B-B606-4F84-A03F-A7B6E28F92AA}" type="sibTrans" cxnId="{19A60ABF-0E4B-4613-8AE4-F1441B99ECA1}">
      <dgm:prSet/>
      <dgm:spPr/>
      <dgm:t>
        <a:bodyPr/>
        <a:lstStyle/>
        <a:p>
          <a:endParaRPr lang="de-DE"/>
        </a:p>
      </dgm:t>
    </dgm:pt>
    <dgm:pt modelId="{7D65C915-7B28-4ED2-95B1-E020522AAF7A}">
      <dgm:prSet/>
      <dgm:spPr/>
      <dgm:t>
        <a:bodyPr/>
        <a:lstStyle/>
        <a:p>
          <a:r>
            <a:rPr lang="de-DE" b="0" i="0"/>
            <a:t>Mehrjährige Förderprogramme der EU zur Finanzierung von Forschung, Innovation und gesellschaftlichen Herausforderungen</a:t>
          </a:r>
          <a:endParaRPr lang="de-DE"/>
        </a:p>
      </dgm:t>
    </dgm:pt>
    <dgm:pt modelId="{CE9E44A4-68DE-4AA1-9DBC-65E75CD02CFB}" type="parTrans" cxnId="{DFC1E620-4DBA-49F0-B9F2-D12A5129ECDF}">
      <dgm:prSet/>
      <dgm:spPr/>
      <dgm:t>
        <a:bodyPr/>
        <a:lstStyle/>
        <a:p>
          <a:endParaRPr lang="de-DE"/>
        </a:p>
      </dgm:t>
    </dgm:pt>
    <dgm:pt modelId="{4187CD9C-40CC-4487-B5B6-3702BB851FF3}" type="sibTrans" cxnId="{DFC1E620-4DBA-49F0-B9F2-D12A5129ECDF}">
      <dgm:prSet/>
      <dgm:spPr/>
      <dgm:t>
        <a:bodyPr/>
        <a:lstStyle/>
        <a:p>
          <a:endParaRPr lang="de-DE"/>
        </a:p>
      </dgm:t>
    </dgm:pt>
    <dgm:pt modelId="{6B4B2E85-C5E9-47DB-8974-40D76F30BA12}">
      <dgm:prSet/>
      <dgm:spPr/>
      <dgm:t>
        <a:bodyPr/>
        <a:lstStyle/>
        <a:p>
          <a:r>
            <a:rPr lang="de-DE" b="1" i="0"/>
            <a:t>Ziel</a:t>
          </a:r>
          <a:r>
            <a:rPr lang="de-DE" b="0" i="0"/>
            <a:t> </a:t>
          </a:r>
          <a:endParaRPr lang="de-DE"/>
        </a:p>
      </dgm:t>
    </dgm:pt>
    <dgm:pt modelId="{53FDB362-34C1-4232-B2D2-BCE8312E02F5}" type="parTrans" cxnId="{33F42791-C0FF-4E28-A931-3C0CEBA5041D}">
      <dgm:prSet/>
      <dgm:spPr/>
      <dgm:t>
        <a:bodyPr/>
        <a:lstStyle/>
        <a:p>
          <a:endParaRPr lang="de-DE"/>
        </a:p>
      </dgm:t>
    </dgm:pt>
    <dgm:pt modelId="{EE13186A-F70C-460D-B591-34114CF180A3}" type="sibTrans" cxnId="{33F42791-C0FF-4E28-A931-3C0CEBA5041D}">
      <dgm:prSet/>
      <dgm:spPr/>
      <dgm:t>
        <a:bodyPr/>
        <a:lstStyle/>
        <a:p>
          <a:endParaRPr lang="de-DE"/>
        </a:p>
      </dgm:t>
    </dgm:pt>
    <dgm:pt modelId="{EC3A0D26-CF2E-4B99-BF3E-63B0508DB5D1}">
      <dgm:prSet/>
      <dgm:spPr/>
      <dgm:t>
        <a:bodyPr/>
        <a:lstStyle/>
        <a:p>
          <a:r>
            <a:rPr lang="de-DE" b="0" i="0"/>
            <a:t>Förderung von Kooperationen, Wissensaustausch und Innovation in Europa</a:t>
          </a:r>
          <a:endParaRPr lang="de-DE"/>
        </a:p>
      </dgm:t>
    </dgm:pt>
    <dgm:pt modelId="{843D033C-7467-4264-A9F8-BBB2338BC221}" type="parTrans" cxnId="{C0B38218-EADB-4292-9FDE-0F4FD2A58662}">
      <dgm:prSet/>
      <dgm:spPr/>
      <dgm:t>
        <a:bodyPr/>
        <a:lstStyle/>
        <a:p>
          <a:endParaRPr lang="de-DE"/>
        </a:p>
      </dgm:t>
    </dgm:pt>
    <dgm:pt modelId="{0D6348E2-3D72-4822-A946-45B44B47DFD5}" type="sibTrans" cxnId="{C0B38218-EADB-4292-9FDE-0F4FD2A58662}">
      <dgm:prSet/>
      <dgm:spPr/>
      <dgm:t>
        <a:bodyPr/>
        <a:lstStyle/>
        <a:p>
          <a:endParaRPr lang="de-DE"/>
        </a:p>
      </dgm:t>
    </dgm:pt>
    <dgm:pt modelId="{E7C0DC80-8A1A-4E30-B9C9-A06FB4183D31}">
      <dgm:prSet/>
      <dgm:spPr/>
      <dgm:t>
        <a:bodyPr/>
        <a:lstStyle/>
        <a:p>
          <a:r>
            <a:rPr lang="de-DE" b="1" i="0"/>
            <a:t>Besonderheit</a:t>
          </a:r>
          <a:r>
            <a:rPr lang="de-DE" b="0" i="0"/>
            <a:t> </a:t>
          </a:r>
          <a:endParaRPr lang="de-DE"/>
        </a:p>
      </dgm:t>
    </dgm:pt>
    <dgm:pt modelId="{D586D50E-C73A-450A-B83E-1ADA9B3793D9}" type="parTrans" cxnId="{E7F5B97B-6974-423A-8598-C8AC4F6E3B7F}">
      <dgm:prSet/>
      <dgm:spPr/>
      <dgm:t>
        <a:bodyPr/>
        <a:lstStyle/>
        <a:p>
          <a:endParaRPr lang="de-DE"/>
        </a:p>
      </dgm:t>
    </dgm:pt>
    <dgm:pt modelId="{BBD367C3-D1B8-46FF-A71B-2A840BD34A84}" type="sibTrans" cxnId="{E7F5B97B-6974-423A-8598-C8AC4F6E3B7F}">
      <dgm:prSet/>
      <dgm:spPr/>
      <dgm:t>
        <a:bodyPr/>
        <a:lstStyle/>
        <a:p>
          <a:endParaRPr lang="de-DE"/>
        </a:p>
      </dgm:t>
    </dgm:pt>
    <dgm:pt modelId="{BDA9B12F-8DD2-443C-9A23-EED3763A6B5F}">
      <dgm:prSet/>
      <dgm:spPr/>
      <dgm:t>
        <a:bodyPr/>
        <a:lstStyle/>
        <a:p>
          <a:r>
            <a:rPr lang="de-DE" b="0" i="0"/>
            <a:t>Themen und Schwerpunkte werden regelmäßig angepasst</a:t>
          </a:r>
          <a:endParaRPr lang="de-DE"/>
        </a:p>
      </dgm:t>
    </dgm:pt>
    <dgm:pt modelId="{566CABC2-69D8-4881-A5A0-F032DFB9A985}" type="parTrans" cxnId="{72148C6A-D230-4B9B-A1E8-F1C958F88E3C}">
      <dgm:prSet/>
      <dgm:spPr/>
      <dgm:t>
        <a:bodyPr/>
        <a:lstStyle/>
        <a:p>
          <a:endParaRPr lang="de-DE"/>
        </a:p>
      </dgm:t>
    </dgm:pt>
    <dgm:pt modelId="{B7B7D4C8-96C8-420E-9C70-E8602EA5A21B}" type="sibTrans" cxnId="{72148C6A-D230-4B9B-A1E8-F1C958F88E3C}">
      <dgm:prSet/>
      <dgm:spPr/>
      <dgm:t>
        <a:bodyPr/>
        <a:lstStyle/>
        <a:p>
          <a:endParaRPr lang="de-DE"/>
        </a:p>
      </dgm:t>
    </dgm:pt>
    <dgm:pt modelId="{C1B07B57-82DE-43B6-815A-B820477BBA2A}">
      <dgm:prSet/>
      <dgm:spPr/>
      <dgm:t>
        <a:bodyPr/>
        <a:lstStyle/>
        <a:p>
          <a:r>
            <a:rPr lang="de-DE" b="1" i="0"/>
            <a:t>Aktuell</a:t>
          </a:r>
          <a:endParaRPr lang="de-DE"/>
        </a:p>
      </dgm:t>
    </dgm:pt>
    <dgm:pt modelId="{90E29B84-C2D1-4BEA-806C-584305CB79F2}" type="parTrans" cxnId="{38AE198D-161A-427E-B187-6D8C59BC9E8D}">
      <dgm:prSet/>
      <dgm:spPr/>
      <dgm:t>
        <a:bodyPr/>
        <a:lstStyle/>
        <a:p>
          <a:endParaRPr lang="de-DE"/>
        </a:p>
      </dgm:t>
    </dgm:pt>
    <dgm:pt modelId="{697A39B8-C5F2-4F94-8BC0-AF9E36A4DF99}" type="sibTrans" cxnId="{38AE198D-161A-427E-B187-6D8C59BC9E8D}">
      <dgm:prSet/>
      <dgm:spPr/>
      <dgm:t>
        <a:bodyPr/>
        <a:lstStyle/>
        <a:p>
          <a:endParaRPr lang="de-DE"/>
        </a:p>
      </dgm:t>
    </dgm:pt>
    <dgm:pt modelId="{81D903ED-0C96-4EEC-8F48-61A49720E5FA}">
      <dgm:prSet/>
      <dgm:spPr/>
      <dgm:t>
        <a:bodyPr/>
        <a:lstStyle/>
        <a:p>
          <a:r>
            <a:rPr lang="de-DE" b="0" i="0"/>
            <a:t>Horizon Europe (Laufzeit 2021–2027) – Nachfolger von Horizon 2020</a:t>
          </a:r>
          <a:endParaRPr lang="de-DE"/>
        </a:p>
      </dgm:t>
    </dgm:pt>
    <dgm:pt modelId="{D6810C55-7DD9-48B2-BC1C-C3E045146CEE}" type="parTrans" cxnId="{6B4BBBEE-EF5E-4503-A72B-7C909098A168}">
      <dgm:prSet/>
      <dgm:spPr/>
      <dgm:t>
        <a:bodyPr/>
        <a:lstStyle/>
        <a:p>
          <a:endParaRPr lang="de-DE"/>
        </a:p>
      </dgm:t>
    </dgm:pt>
    <dgm:pt modelId="{B8850B09-81B4-4106-8EEC-BC4B7B18C2A9}" type="sibTrans" cxnId="{6B4BBBEE-EF5E-4503-A72B-7C909098A168}">
      <dgm:prSet/>
      <dgm:spPr/>
      <dgm:t>
        <a:bodyPr/>
        <a:lstStyle/>
        <a:p>
          <a:endParaRPr lang="de-DE"/>
        </a:p>
      </dgm:t>
    </dgm:pt>
    <dgm:pt modelId="{03720A82-2330-4FB1-9FEA-3B7200DDF8DD}">
      <dgm:prSet/>
      <dgm:spPr/>
      <dgm:t>
        <a:bodyPr/>
        <a:lstStyle/>
        <a:p>
          <a:r>
            <a:rPr lang="de-DE" b="1" i="0"/>
            <a:t>Struktur</a:t>
          </a:r>
          <a:endParaRPr lang="de-DE"/>
        </a:p>
      </dgm:t>
    </dgm:pt>
    <dgm:pt modelId="{698E4E7A-35F6-432B-ABFC-67A2A2E57FAB}" type="parTrans" cxnId="{82AEEB68-3AEC-431F-A62A-37FF9CA16288}">
      <dgm:prSet/>
      <dgm:spPr/>
      <dgm:t>
        <a:bodyPr/>
        <a:lstStyle/>
        <a:p>
          <a:endParaRPr lang="de-DE"/>
        </a:p>
      </dgm:t>
    </dgm:pt>
    <dgm:pt modelId="{15B8B54B-E74F-4165-9FB7-D948FAB52F10}" type="sibTrans" cxnId="{82AEEB68-3AEC-431F-A62A-37FF9CA16288}">
      <dgm:prSet/>
      <dgm:spPr/>
      <dgm:t>
        <a:bodyPr/>
        <a:lstStyle/>
        <a:p>
          <a:endParaRPr lang="de-DE"/>
        </a:p>
      </dgm:t>
    </dgm:pt>
    <dgm:pt modelId="{22D1C9F1-19C9-4520-9F63-180880324769}">
      <dgm:prSet/>
      <dgm:spPr/>
      <dgm:t>
        <a:bodyPr/>
        <a:lstStyle/>
        <a:p>
          <a:r>
            <a:rPr lang="de-DE" b="0" i="0"/>
            <a:t>Cluster zur thematischen Bündelung, z. B. Cluster 2 für </a:t>
          </a:r>
          <a:r>
            <a:rPr lang="de-DE" b="0" i="1"/>
            <a:t>Kultur, Kreativität und inklusive Gesellschaft</a:t>
          </a:r>
          <a:endParaRPr lang="de-DE"/>
        </a:p>
      </dgm:t>
    </dgm:pt>
    <dgm:pt modelId="{0AF61693-0DA6-4C9F-B846-54ACF6D76453}" type="parTrans" cxnId="{CBD22B16-CA50-406A-B0DE-DBAA7F44C923}">
      <dgm:prSet/>
      <dgm:spPr/>
      <dgm:t>
        <a:bodyPr/>
        <a:lstStyle/>
        <a:p>
          <a:endParaRPr lang="de-DE"/>
        </a:p>
      </dgm:t>
    </dgm:pt>
    <dgm:pt modelId="{17904287-23F8-4DE4-AB45-271301BDA016}" type="sibTrans" cxnId="{CBD22B16-CA50-406A-B0DE-DBAA7F44C923}">
      <dgm:prSet/>
      <dgm:spPr/>
      <dgm:t>
        <a:bodyPr/>
        <a:lstStyle/>
        <a:p>
          <a:endParaRPr lang="de-DE"/>
        </a:p>
      </dgm:t>
    </dgm:pt>
    <dgm:pt modelId="{4992DA33-A6A3-48F6-8F2B-FEC7ED816470}" type="pres">
      <dgm:prSet presAssocID="{211DF9E1-A722-4556-AD1E-81D7F905D64D}" presName="Name0" presStyleCnt="0">
        <dgm:presLayoutVars>
          <dgm:dir/>
          <dgm:animLvl val="lvl"/>
          <dgm:resizeHandles val="exact"/>
        </dgm:presLayoutVars>
      </dgm:prSet>
      <dgm:spPr/>
    </dgm:pt>
    <dgm:pt modelId="{F730A876-ADFB-4D83-AE2B-254741F31CDC}" type="pres">
      <dgm:prSet presAssocID="{8AA3CED5-068E-4DC3-914B-7FFCA691EB9A}" presName="linNode" presStyleCnt="0"/>
      <dgm:spPr/>
    </dgm:pt>
    <dgm:pt modelId="{40F0B4CB-EC4C-4241-9916-3FDCA5FE73C7}" type="pres">
      <dgm:prSet presAssocID="{8AA3CED5-068E-4DC3-914B-7FFCA691EB9A}" presName="parentText" presStyleLbl="node1" presStyleIdx="0" presStyleCnt="5">
        <dgm:presLayoutVars>
          <dgm:chMax val="1"/>
          <dgm:bulletEnabled val="1"/>
        </dgm:presLayoutVars>
      </dgm:prSet>
      <dgm:spPr/>
    </dgm:pt>
    <dgm:pt modelId="{2B05CD09-6EA6-4CA5-9FB8-DFCDB9F1031E}" type="pres">
      <dgm:prSet presAssocID="{8AA3CED5-068E-4DC3-914B-7FFCA691EB9A}" presName="descendantText" presStyleLbl="alignAccFollowNode1" presStyleIdx="0" presStyleCnt="5">
        <dgm:presLayoutVars>
          <dgm:bulletEnabled val="1"/>
        </dgm:presLayoutVars>
      </dgm:prSet>
      <dgm:spPr/>
    </dgm:pt>
    <dgm:pt modelId="{F2E2F0A0-6D47-4501-828E-DEE8CEB249B9}" type="pres">
      <dgm:prSet presAssocID="{9A2E231B-B606-4F84-A03F-A7B6E28F92AA}" presName="sp" presStyleCnt="0"/>
      <dgm:spPr/>
    </dgm:pt>
    <dgm:pt modelId="{1EA55560-6F93-46F0-A283-EDEE2BEB430F}" type="pres">
      <dgm:prSet presAssocID="{6B4B2E85-C5E9-47DB-8974-40D76F30BA12}" presName="linNode" presStyleCnt="0"/>
      <dgm:spPr/>
    </dgm:pt>
    <dgm:pt modelId="{76AFD661-CAAE-46E7-8DD5-A5BDB8EAE750}" type="pres">
      <dgm:prSet presAssocID="{6B4B2E85-C5E9-47DB-8974-40D76F30BA12}" presName="parentText" presStyleLbl="node1" presStyleIdx="1" presStyleCnt="5">
        <dgm:presLayoutVars>
          <dgm:chMax val="1"/>
          <dgm:bulletEnabled val="1"/>
        </dgm:presLayoutVars>
      </dgm:prSet>
      <dgm:spPr/>
    </dgm:pt>
    <dgm:pt modelId="{5795A563-A87F-4323-9950-5544C41350DF}" type="pres">
      <dgm:prSet presAssocID="{6B4B2E85-C5E9-47DB-8974-40D76F30BA12}" presName="descendantText" presStyleLbl="alignAccFollowNode1" presStyleIdx="1" presStyleCnt="5">
        <dgm:presLayoutVars>
          <dgm:bulletEnabled val="1"/>
        </dgm:presLayoutVars>
      </dgm:prSet>
      <dgm:spPr/>
    </dgm:pt>
    <dgm:pt modelId="{7354AE7F-09BD-4D07-BA21-F4AC91D7AF80}" type="pres">
      <dgm:prSet presAssocID="{EE13186A-F70C-460D-B591-34114CF180A3}" presName="sp" presStyleCnt="0"/>
      <dgm:spPr/>
    </dgm:pt>
    <dgm:pt modelId="{98F47B7C-73EF-4128-938B-E6A56AF83538}" type="pres">
      <dgm:prSet presAssocID="{E7C0DC80-8A1A-4E30-B9C9-A06FB4183D31}" presName="linNode" presStyleCnt="0"/>
      <dgm:spPr/>
    </dgm:pt>
    <dgm:pt modelId="{720885FD-300E-4CDD-A53F-BC93C2ED5C70}" type="pres">
      <dgm:prSet presAssocID="{E7C0DC80-8A1A-4E30-B9C9-A06FB4183D31}" presName="parentText" presStyleLbl="node1" presStyleIdx="2" presStyleCnt="5">
        <dgm:presLayoutVars>
          <dgm:chMax val="1"/>
          <dgm:bulletEnabled val="1"/>
        </dgm:presLayoutVars>
      </dgm:prSet>
      <dgm:spPr/>
    </dgm:pt>
    <dgm:pt modelId="{093880E5-5B31-4826-AD82-3522A38ED63F}" type="pres">
      <dgm:prSet presAssocID="{E7C0DC80-8A1A-4E30-B9C9-A06FB4183D31}" presName="descendantText" presStyleLbl="alignAccFollowNode1" presStyleIdx="2" presStyleCnt="5">
        <dgm:presLayoutVars>
          <dgm:bulletEnabled val="1"/>
        </dgm:presLayoutVars>
      </dgm:prSet>
      <dgm:spPr/>
    </dgm:pt>
    <dgm:pt modelId="{0E08753C-018F-484E-8EBE-2AC3F186D77D}" type="pres">
      <dgm:prSet presAssocID="{BBD367C3-D1B8-46FF-A71B-2A840BD34A84}" presName="sp" presStyleCnt="0"/>
      <dgm:spPr/>
    </dgm:pt>
    <dgm:pt modelId="{48313A19-96D8-45C6-8F6C-538BEE5C7F28}" type="pres">
      <dgm:prSet presAssocID="{C1B07B57-82DE-43B6-815A-B820477BBA2A}" presName="linNode" presStyleCnt="0"/>
      <dgm:spPr/>
    </dgm:pt>
    <dgm:pt modelId="{315D8E9A-D0FF-4185-A6D0-7C2709A580A7}" type="pres">
      <dgm:prSet presAssocID="{C1B07B57-82DE-43B6-815A-B820477BBA2A}" presName="parentText" presStyleLbl="node1" presStyleIdx="3" presStyleCnt="5">
        <dgm:presLayoutVars>
          <dgm:chMax val="1"/>
          <dgm:bulletEnabled val="1"/>
        </dgm:presLayoutVars>
      </dgm:prSet>
      <dgm:spPr/>
    </dgm:pt>
    <dgm:pt modelId="{8304AB54-1C34-47EB-86EE-F1D23A9430E4}" type="pres">
      <dgm:prSet presAssocID="{C1B07B57-82DE-43B6-815A-B820477BBA2A}" presName="descendantText" presStyleLbl="alignAccFollowNode1" presStyleIdx="3" presStyleCnt="5">
        <dgm:presLayoutVars>
          <dgm:bulletEnabled val="1"/>
        </dgm:presLayoutVars>
      </dgm:prSet>
      <dgm:spPr/>
    </dgm:pt>
    <dgm:pt modelId="{B2C250E5-C00F-48EF-9CC2-5A39DD371981}" type="pres">
      <dgm:prSet presAssocID="{697A39B8-C5F2-4F94-8BC0-AF9E36A4DF99}" presName="sp" presStyleCnt="0"/>
      <dgm:spPr/>
    </dgm:pt>
    <dgm:pt modelId="{4274F6F2-3F7D-4D6B-93A2-3D1225E3AA10}" type="pres">
      <dgm:prSet presAssocID="{03720A82-2330-4FB1-9FEA-3B7200DDF8DD}" presName="linNode" presStyleCnt="0"/>
      <dgm:spPr/>
    </dgm:pt>
    <dgm:pt modelId="{CE6D5855-3AF7-4768-B791-721BB336E5D0}" type="pres">
      <dgm:prSet presAssocID="{03720A82-2330-4FB1-9FEA-3B7200DDF8DD}" presName="parentText" presStyleLbl="node1" presStyleIdx="4" presStyleCnt="5">
        <dgm:presLayoutVars>
          <dgm:chMax val="1"/>
          <dgm:bulletEnabled val="1"/>
        </dgm:presLayoutVars>
      </dgm:prSet>
      <dgm:spPr/>
    </dgm:pt>
    <dgm:pt modelId="{A1329EC1-F313-4DA6-87CB-AC0AD0DD3841}" type="pres">
      <dgm:prSet presAssocID="{03720A82-2330-4FB1-9FEA-3B7200DDF8DD}" presName="descendantText" presStyleLbl="alignAccFollowNode1" presStyleIdx="4" presStyleCnt="5">
        <dgm:presLayoutVars>
          <dgm:bulletEnabled val="1"/>
        </dgm:presLayoutVars>
      </dgm:prSet>
      <dgm:spPr/>
    </dgm:pt>
  </dgm:ptLst>
  <dgm:cxnLst>
    <dgm:cxn modelId="{227FF013-497C-446C-B0BC-69986FC5F377}" type="presOf" srcId="{EC3A0D26-CF2E-4B99-BF3E-63B0508DB5D1}" destId="{5795A563-A87F-4323-9950-5544C41350DF}" srcOrd="0" destOrd="0" presId="urn:microsoft.com/office/officeart/2005/8/layout/vList5"/>
    <dgm:cxn modelId="{CBD22B16-CA50-406A-B0DE-DBAA7F44C923}" srcId="{03720A82-2330-4FB1-9FEA-3B7200DDF8DD}" destId="{22D1C9F1-19C9-4520-9F63-180880324769}" srcOrd="0" destOrd="0" parTransId="{0AF61693-0DA6-4C9F-B846-54ACF6D76453}" sibTransId="{17904287-23F8-4DE4-AB45-271301BDA016}"/>
    <dgm:cxn modelId="{C0B38218-EADB-4292-9FDE-0F4FD2A58662}" srcId="{6B4B2E85-C5E9-47DB-8974-40D76F30BA12}" destId="{EC3A0D26-CF2E-4B99-BF3E-63B0508DB5D1}" srcOrd="0" destOrd="0" parTransId="{843D033C-7467-4264-A9F8-BBB2338BC221}" sibTransId="{0D6348E2-3D72-4822-A946-45B44B47DFD5}"/>
    <dgm:cxn modelId="{DFC1E620-4DBA-49F0-B9F2-D12A5129ECDF}" srcId="{8AA3CED5-068E-4DC3-914B-7FFCA691EB9A}" destId="{7D65C915-7B28-4ED2-95B1-E020522AAF7A}" srcOrd="0" destOrd="0" parTransId="{CE9E44A4-68DE-4AA1-9DBC-65E75CD02CFB}" sibTransId="{4187CD9C-40CC-4487-B5B6-3702BB851FF3}"/>
    <dgm:cxn modelId="{7EB87E46-19E4-47BD-AB90-5A14AEC954EF}" type="presOf" srcId="{C1B07B57-82DE-43B6-815A-B820477BBA2A}" destId="{315D8E9A-D0FF-4185-A6D0-7C2709A580A7}" srcOrd="0" destOrd="0" presId="urn:microsoft.com/office/officeart/2005/8/layout/vList5"/>
    <dgm:cxn modelId="{82AEEB68-3AEC-431F-A62A-37FF9CA16288}" srcId="{211DF9E1-A722-4556-AD1E-81D7F905D64D}" destId="{03720A82-2330-4FB1-9FEA-3B7200DDF8DD}" srcOrd="4" destOrd="0" parTransId="{698E4E7A-35F6-432B-ABFC-67A2A2E57FAB}" sibTransId="{15B8B54B-E74F-4165-9FB7-D948FAB52F10}"/>
    <dgm:cxn modelId="{72148C6A-D230-4B9B-A1E8-F1C958F88E3C}" srcId="{E7C0DC80-8A1A-4E30-B9C9-A06FB4183D31}" destId="{BDA9B12F-8DD2-443C-9A23-EED3763A6B5F}" srcOrd="0" destOrd="0" parTransId="{566CABC2-69D8-4881-A5A0-F032DFB9A985}" sibTransId="{B7B7D4C8-96C8-420E-9C70-E8602EA5A21B}"/>
    <dgm:cxn modelId="{B66D365A-578B-4D37-A902-617A619B9B0E}" type="presOf" srcId="{7D65C915-7B28-4ED2-95B1-E020522AAF7A}" destId="{2B05CD09-6EA6-4CA5-9FB8-DFCDB9F1031E}" srcOrd="0" destOrd="0" presId="urn:microsoft.com/office/officeart/2005/8/layout/vList5"/>
    <dgm:cxn modelId="{3889505A-ED5F-40A6-A0AF-11D31085C88B}" type="presOf" srcId="{81D903ED-0C96-4EEC-8F48-61A49720E5FA}" destId="{8304AB54-1C34-47EB-86EE-F1D23A9430E4}" srcOrd="0" destOrd="0" presId="urn:microsoft.com/office/officeart/2005/8/layout/vList5"/>
    <dgm:cxn modelId="{E7F5B97B-6974-423A-8598-C8AC4F6E3B7F}" srcId="{211DF9E1-A722-4556-AD1E-81D7F905D64D}" destId="{E7C0DC80-8A1A-4E30-B9C9-A06FB4183D31}" srcOrd="2" destOrd="0" parTransId="{D586D50E-C73A-450A-B83E-1ADA9B3793D9}" sibTransId="{BBD367C3-D1B8-46FF-A71B-2A840BD34A84}"/>
    <dgm:cxn modelId="{238A0A8A-0039-4F36-867D-60ABE55575D3}" type="presOf" srcId="{8AA3CED5-068E-4DC3-914B-7FFCA691EB9A}" destId="{40F0B4CB-EC4C-4241-9916-3FDCA5FE73C7}" srcOrd="0" destOrd="0" presId="urn:microsoft.com/office/officeart/2005/8/layout/vList5"/>
    <dgm:cxn modelId="{38AE198D-161A-427E-B187-6D8C59BC9E8D}" srcId="{211DF9E1-A722-4556-AD1E-81D7F905D64D}" destId="{C1B07B57-82DE-43B6-815A-B820477BBA2A}" srcOrd="3" destOrd="0" parTransId="{90E29B84-C2D1-4BEA-806C-584305CB79F2}" sibTransId="{697A39B8-C5F2-4F94-8BC0-AF9E36A4DF99}"/>
    <dgm:cxn modelId="{33F42791-C0FF-4E28-A931-3C0CEBA5041D}" srcId="{211DF9E1-A722-4556-AD1E-81D7F905D64D}" destId="{6B4B2E85-C5E9-47DB-8974-40D76F30BA12}" srcOrd="1" destOrd="0" parTransId="{53FDB362-34C1-4232-B2D2-BCE8312E02F5}" sibTransId="{EE13186A-F70C-460D-B591-34114CF180A3}"/>
    <dgm:cxn modelId="{7F63C394-D4BA-4956-8BCF-A723F7BFBCF0}" type="presOf" srcId="{6B4B2E85-C5E9-47DB-8974-40D76F30BA12}" destId="{76AFD661-CAAE-46E7-8DD5-A5BDB8EAE750}" srcOrd="0" destOrd="0" presId="urn:microsoft.com/office/officeart/2005/8/layout/vList5"/>
    <dgm:cxn modelId="{19A60ABF-0E4B-4613-8AE4-F1441B99ECA1}" srcId="{211DF9E1-A722-4556-AD1E-81D7F905D64D}" destId="{8AA3CED5-068E-4DC3-914B-7FFCA691EB9A}" srcOrd="0" destOrd="0" parTransId="{B2FFF615-0326-4C32-A173-D412486599CE}" sibTransId="{9A2E231B-B606-4F84-A03F-A7B6E28F92AA}"/>
    <dgm:cxn modelId="{077D68DE-380E-420C-8853-3D13D6CF5A74}" type="presOf" srcId="{211DF9E1-A722-4556-AD1E-81D7F905D64D}" destId="{4992DA33-A6A3-48F6-8F2B-FEC7ED816470}" srcOrd="0" destOrd="0" presId="urn:microsoft.com/office/officeart/2005/8/layout/vList5"/>
    <dgm:cxn modelId="{125346E9-4AD8-4E4A-8539-39CABE04A50C}" type="presOf" srcId="{BDA9B12F-8DD2-443C-9A23-EED3763A6B5F}" destId="{093880E5-5B31-4826-AD82-3522A38ED63F}" srcOrd="0" destOrd="0" presId="urn:microsoft.com/office/officeart/2005/8/layout/vList5"/>
    <dgm:cxn modelId="{494A88EC-2879-447E-9F72-A6B261E52D16}" type="presOf" srcId="{E7C0DC80-8A1A-4E30-B9C9-A06FB4183D31}" destId="{720885FD-300E-4CDD-A53F-BC93C2ED5C70}" srcOrd="0" destOrd="0" presId="urn:microsoft.com/office/officeart/2005/8/layout/vList5"/>
    <dgm:cxn modelId="{6B4BBBEE-EF5E-4503-A72B-7C909098A168}" srcId="{C1B07B57-82DE-43B6-815A-B820477BBA2A}" destId="{81D903ED-0C96-4EEC-8F48-61A49720E5FA}" srcOrd="0" destOrd="0" parTransId="{D6810C55-7DD9-48B2-BC1C-C3E045146CEE}" sibTransId="{B8850B09-81B4-4106-8EEC-BC4B7B18C2A9}"/>
    <dgm:cxn modelId="{77576EF7-1E03-4705-91D8-60BA6A9A859A}" type="presOf" srcId="{03720A82-2330-4FB1-9FEA-3B7200DDF8DD}" destId="{CE6D5855-3AF7-4768-B791-721BB336E5D0}" srcOrd="0" destOrd="0" presId="urn:microsoft.com/office/officeart/2005/8/layout/vList5"/>
    <dgm:cxn modelId="{A410EFFA-6145-4466-8132-CB1973C45D8E}" type="presOf" srcId="{22D1C9F1-19C9-4520-9F63-180880324769}" destId="{A1329EC1-F313-4DA6-87CB-AC0AD0DD3841}" srcOrd="0" destOrd="0" presId="urn:microsoft.com/office/officeart/2005/8/layout/vList5"/>
    <dgm:cxn modelId="{338410FC-E1C7-4306-BC00-1EB358A57A03}" type="presParOf" srcId="{4992DA33-A6A3-48F6-8F2B-FEC7ED816470}" destId="{F730A876-ADFB-4D83-AE2B-254741F31CDC}" srcOrd="0" destOrd="0" presId="urn:microsoft.com/office/officeart/2005/8/layout/vList5"/>
    <dgm:cxn modelId="{D5908548-5954-4EF9-8F82-88CACE0F1CBA}" type="presParOf" srcId="{F730A876-ADFB-4D83-AE2B-254741F31CDC}" destId="{40F0B4CB-EC4C-4241-9916-3FDCA5FE73C7}" srcOrd="0" destOrd="0" presId="urn:microsoft.com/office/officeart/2005/8/layout/vList5"/>
    <dgm:cxn modelId="{5C48C4E6-AB46-4260-9594-FD6C7922417D}" type="presParOf" srcId="{F730A876-ADFB-4D83-AE2B-254741F31CDC}" destId="{2B05CD09-6EA6-4CA5-9FB8-DFCDB9F1031E}" srcOrd="1" destOrd="0" presId="urn:microsoft.com/office/officeart/2005/8/layout/vList5"/>
    <dgm:cxn modelId="{4B3B19F5-8F9E-4031-8497-E4347A862B83}" type="presParOf" srcId="{4992DA33-A6A3-48F6-8F2B-FEC7ED816470}" destId="{F2E2F0A0-6D47-4501-828E-DEE8CEB249B9}" srcOrd="1" destOrd="0" presId="urn:microsoft.com/office/officeart/2005/8/layout/vList5"/>
    <dgm:cxn modelId="{9624DAE0-27C3-4D5F-AE10-CA3FFFF1E6C2}" type="presParOf" srcId="{4992DA33-A6A3-48F6-8F2B-FEC7ED816470}" destId="{1EA55560-6F93-46F0-A283-EDEE2BEB430F}" srcOrd="2" destOrd="0" presId="urn:microsoft.com/office/officeart/2005/8/layout/vList5"/>
    <dgm:cxn modelId="{59B5A418-4AFB-4DBA-9A04-C6E6F680701A}" type="presParOf" srcId="{1EA55560-6F93-46F0-A283-EDEE2BEB430F}" destId="{76AFD661-CAAE-46E7-8DD5-A5BDB8EAE750}" srcOrd="0" destOrd="0" presId="urn:microsoft.com/office/officeart/2005/8/layout/vList5"/>
    <dgm:cxn modelId="{3AD106B4-7437-44CA-84CC-8A6DA0A0825C}" type="presParOf" srcId="{1EA55560-6F93-46F0-A283-EDEE2BEB430F}" destId="{5795A563-A87F-4323-9950-5544C41350DF}" srcOrd="1" destOrd="0" presId="urn:microsoft.com/office/officeart/2005/8/layout/vList5"/>
    <dgm:cxn modelId="{BC209DB8-27E5-4CD2-B496-530DD7285D6F}" type="presParOf" srcId="{4992DA33-A6A3-48F6-8F2B-FEC7ED816470}" destId="{7354AE7F-09BD-4D07-BA21-F4AC91D7AF80}" srcOrd="3" destOrd="0" presId="urn:microsoft.com/office/officeart/2005/8/layout/vList5"/>
    <dgm:cxn modelId="{C2742F06-D3F7-4DAA-A46C-1F7B43C4C9B0}" type="presParOf" srcId="{4992DA33-A6A3-48F6-8F2B-FEC7ED816470}" destId="{98F47B7C-73EF-4128-938B-E6A56AF83538}" srcOrd="4" destOrd="0" presId="urn:microsoft.com/office/officeart/2005/8/layout/vList5"/>
    <dgm:cxn modelId="{58E36F7B-EBCA-4436-95E8-FB339B98A676}" type="presParOf" srcId="{98F47B7C-73EF-4128-938B-E6A56AF83538}" destId="{720885FD-300E-4CDD-A53F-BC93C2ED5C70}" srcOrd="0" destOrd="0" presId="urn:microsoft.com/office/officeart/2005/8/layout/vList5"/>
    <dgm:cxn modelId="{AC6E6582-CF87-4FAF-A8DE-FE27C6EA5CA8}" type="presParOf" srcId="{98F47B7C-73EF-4128-938B-E6A56AF83538}" destId="{093880E5-5B31-4826-AD82-3522A38ED63F}" srcOrd="1" destOrd="0" presId="urn:microsoft.com/office/officeart/2005/8/layout/vList5"/>
    <dgm:cxn modelId="{0F860218-BF76-463E-A3E5-95A8EE59FC16}" type="presParOf" srcId="{4992DA33-A6A3-48F6-8F2B-FEC7ED816470}" destId="{0E08753C-018F-484E-8EBE-2AC3F186D77D}" srcOrd="5" destOrd="0" presId="urn:microsoft.com/office/officeart/2005/8/layout/vList5"/>
    <dgm:cxn modelId="{807672CE-FB7C-4E2E-B0DF-D1C1FA36E730}" type="presParOf" srcId="{4992DA33-A6A3-48F6-8F2B-FEC7ED816470}" destId="{48313A19-96D8-45C6-8F6C-538BEE5C7F28}" srcOrd="6" destOrd="0" presId="urn:microsoft.com/office/officeart/2005/8/layout/vList5"/>
    <dgm:cxn modelId="{29749879-26BC-4245-AE7E-9A36ABA668B1}" type="presParOf" srcId="{48313A19-96D8-45C6-8F6C-538BEE5C7F28}" destId="{315D8E9A-D0FF-4185-A6D0-7C2709A580A7}" srcOrd="0" destOrd="0" presId="urn:microsoft.com/office/officeart/2005/8/layout/vList5"/>
    <dgm:cxn modelId="{ED734900-9828-433E-B1F7-D8093AD87072}" type="presParOf" srcId="{48313A19-96D8-45C6-8F6C-538BEE5C7F28}" destId="{8304AB54-1C34-47EB-86EE-F1D23A9430E4}" srcOrd="1" destOrd="0" presId="urn:microsoft.com/office/officeart/2005/8/layout/vList5"/>
    <dgm:cxn modelId="{96630014-FF42-4E59-A84E-6234E2B3E3C6}" type="presParOf" srcId="{4992DA33-A6A3-48F6-8F2B-FEC7ED816470}" destId="{B2C250E5-C00F-48EF-9CC2-5A39DD371981}" srcOrd="7" destOrd="0" presId="urn:microsoft.com/office/officeart/2005/8/layout/vList5"/>
    <dgm:cxn modelId="{332EDA0D-B61E-4F88-B650-CE2493DA4D88}" type="presParOf" srcId="{4992DA33-A6A3-48F6-8F2B-FEC7ED816470}" destId="{4274F6F2-3F7D-4D6B-93A2-3D1225E3AA10}" srcOrd="8" destOrd="0" presId="urn:microsoft.com/office/officeart/2005/8/layout/vList5"/>
    <dgm:cxn modelId="{EA2CA78A-89D8-4F73-AB02-14646D69AB8C}" type="presParOf" srcId="{4274F6F2-3F7D-4D6B-93A2-3D1225E3AA10}" destId="{CE6D5855-3AF7-4768-B791-721BB336E5D0}" srcOrd="0" destOrd="0" presId="urn:microsoft.com/office/officeart/2005/8/layout/vList5"/>
    <dgm:cxn modelId="{AA2EAD14-FB9B-454A-B058-3F7AC7DF5C1E}" type="presParOf" srcId="{4274F6F2-3F7D-4D6B-93A2-3D1225E3AA10}" destId="{A1329EC1-F313-4DA6-87CB-AC0AD0DD3841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5A6238F-A056-4273-B2F0-BA016AF21420}" type="doc">
      <dgm:prSet loTypeId="urn:microsoft.com/office/officeart/2005/8/layout/chevron2" loCatId="process" qsTypeId="urn:microsoft.com/office/officeart/2005/8/quickstyle/simple1" qsCatId="simple" csTypeId="urn:microsoft.com/office/officeart/2005/8/colors/accent5_2" csCatId="accent5"/>
      <dgm:spPr/>
      <dgm:t>
        <a:bodyPr/>
        <a:lstStyle/>
        <a:p>
          <a:endParaRPr lang="de-DE"/>
        </a:p>
      </dgm:t>
    </dgm:pt>
    <dgm:pt modelId="{C1C1D500-6700-4265-9DF5-75E7FBBE21A4}">
      <dgm:prSet/>
      <dgm:spPr/>
      <dgm:t>
        <a:bodyPr/>
        <a:lstStyle/>
        <a:p>
          <a:r>
            <a:rPr lang="de-DE" b="1" i="0"/>
            <a:t>FP6 (2002–2006):</a:t>
          </a:r>
          <a:endParaRPr lang="de-DE" dirty="0"/>
        </a:p>
      </dgm:t>
    </dgm:pt>
    <dgm:pt modelId="{363D037D-9CD9-48D5-9166-F084A02A3F37}" type="parTrans" cxnId="{94E1AF87-83C8-4186-BA0D-89347A54E69E}">
      <dgm:prSet/>
      <dgm:spPr/>
      <dgm:t>
        <a:bodyPr/>
        <a:lstStyle/>
        <a:p>
          <a:endParaRPr lang="de-DE"/>
        </a:p>
      </dgm:t>
    </dgm:pt>
    <dgm:pt modelId="{66099D0B-9C99-4C71-8859-BA311804ACE7}" type="sibTrans" cxnId="{94E1AF87-83C8-4186-BA0D-89347A54E69E}">
      <dgm:prSet/>
      <dgm:spPr/>
      <dgm:t>
        <a:bodyPr/>
        <a:lstStyle/>
        <a:p>
          <a:endParaRPr lang="de-DE"/>
        </a:p>
      </dgm:t>
    </dgm:pt>
    <dgm:pt modelId="{9173066D-521B-4E6B-BA32-5FC947FC8A10}">
      <dgm:prSet custT="1"/>
      <dgm:spPr/>
      <dgm:t>
        <a:bodyPr/>
        <a:lstStyle/>
        <a:p>
          <a:r>
            <a:rPr lang="de-DE" sz="1400" b="1" i="0" dirty="0"/>
            <a:t>Ziele:</a:t>
          </a:r>
          <a:r>
            <a:rPr lang="de-DE" sz="1400" b="0" i="0" dirty="0"/>
            <a:t> </a:t>
          </a:r>
          <a:endParaRPr lang="de-DE" sz="1400" dirty="0"/>
        </a:p>
      </dgm:t>
    </dgm:pt>
    <dgm:pt modelId="{AADD4906-E8E7-4731-A8D4-80039F6BC8AB}" type="parTrans" cxnId="{A2F032D2-73AB-45D2-A69E-B126151A3B9E}">
      <dgm:prSet/>
      <dgm:spPr/>
      <dgm:t>
        <a:bodyPr/>
        <a:lstStyle/>
        <a:p>
          <a:endParaRPr lang="de-DE"/>
        </a:p>
      </dgm:t>
    </dgm:pt>
    <dgm:pt modelId="{03B432B6-38EA-4D75-BF5A-2345D2C3444B}" type="sibTrans" cxnId="{A2F032D2-73AB-45D2-A69E-B126151A3B9E}">
      <dgm:prSet/>
      <dgm:spPr/>
      <dgm:t>
        <a:bodyPr/>
        <a:lstStyle/>
        <a:p>
          <a:endParaRPr lang="de-DE"/>
        </a:p>
      </dgm:t>
    </dgm:pt>
    <dgm:pt modelId="{B54BA01D-E751-48FE-B1DE-F1F7325743FD}">
      <dgm:prSet custT="1"/>
      <dgm:spPr/>
      <dgm:t>
        <a:bodyPr/>
        <a:lstStyle/>
        <a:p>
          <a:r>
            <a:rPr lang="de-DE" sz="1400" b="0" i="0" dirty="0"/>
            <a:t>Stärkung der europäischen Forschung und technologischen Entwicklung</a:t>
          </a:r>
          <a:endParaRPr lang="de-DE" sz="1400" dirty="0"/>
        </a:p>
      </dgm:t>
    </dgm:pt>
    <dgm:pt modelId="{2190E86F-87E7-4027-9066-89DB22C95FB6}" type="parTrans" cxnId="{FAA19488-7CEE-40CF-84CE-99A0D1729039}">
      <dgm:prSet/>
      <dgm:spPr/>
      <dgm:t>
        <a:bodyPr/>
        <a:lstStyle/>
        <a:p>
          <a:endParaRPr lang="de-DE"/>
        </a:p>
      </dgm:t>
    </dgm:pt>
    <dgm:pt modelId="{839C67B4-A649-4F1F-BE09-13F7FC03E53C}" type="sibTrans" cxnId="{FAA19488-7CEE-40CF-84CE-99A0D1729039}">
      <dgm:prSet/>
      <dgm:spPr/>
      <dgm:t>
        <a:bodyPr/>
        <a:lstStyle/>
        <a:p>
          <a:endParaRPr lang="de-DE"/>
        </a:p>
      </dgm:t>
    </dgm:pt>
    <dgm:pt modelId="{34D3F100-F641-4EF3-8CF3-03E5E8B92689}">
      <dgm:prSet custT="1"/>
      <dgm:spPr/>
      <dgm:t>
        <a:bodyPr/>
        <a:lstStyle/>
        <a:p>
          <a:r>
            <a:rPr lang="de-DE" sz="1400" b="0" i="0" dirty="0"/>
            <a:t>Förderung der internationalen Zusammenarbeit</a:t>
          </a:r>
          <a:endParaRPr lang="de-DE" sz="1400" dirty="0"/>
        </a:p>
      </dgm:t>
    </dgm:pt>
    <dgm:pt modelId="{189E6CB4-B4C5-431F-BBC5-1D328085038D}" type="parTrans" cxnId="{49A41592-35EB-41F5-BFCD-652FC7AC34F9}">
      <dgm:prSet/>
      <dgm:spPr/>
      <dgm:t>
        <a:bodyPr/>
        <a:lstStyle/>
        <a:p>
          <a:endParaRPr lang="de-DE"/>
        </a:p>
      </dgm:t>
    </dgm:pt>
    <dgm:pt modelId="{30CA788B-DE10-461C-9309-B3C073CB047C}" type="sibTrans" cxnId="{49A41592-35EB-41F5-BFCD-652FC7AC34F9}">
      <dgm:prSet/>
      <dgm:spPr/>
      <dgm:t>
        <a:bodyPr/>
        <a:lstStyle/>
        <a:p>
          <a:endParaRPr lang="de-DE"/>
        </a:p>
      </dgm:t>
    </dgm:pt>
    <dgm:pt modelId="{D4B7C252-68F1-42D1-BF21-AB5E63FBD454}">
      <dgm:prSet custT="1"/>
      <dgm:spPr/>
      <dgm:t>
        <a:bodyPr/>
        <a:lstStyle/>
        <a:p>
          <a:r>
            <a:rPr lang="de-DE" sz="1400" b="1" i="0" dirty="0"/>
            <a:t>Kulturschwerpunkt:</a:t>
          </a:r>
          <a:r>
            <a:rPr lang="de-DE" sz="1400" b="0" i="0" dirty="0"/>
            <a:t> </a:t>
          </a:r>
          <a:endParaRPr lang="de-DE" sz="1400" dirty="0"/>
        </a:p>
      </dgm:t>
    </dgm:pt>
    <dgm:pt modelId="{73CDC708-405E-4650-80B7-FEAE4130ACE7}" type="parTrans" cxnId="{47061297-C3EA-4A5F-890D-5ECA4384CA25}">
      <dgm:prSet/>
      <dgm:spPr/>
      <dgm:t>
        <a:bodyPr/>
        <a:lstStyle/>
        <a:p>
          <a:endParaRPr lang="de-DE"/>
        </a:p>
      </dgm:t>
    </dgm:pt>
    <dgm:pt modelId="{743C203A-20D5-4F03-8BBF-3AA2FF0C229B}" type="sibTrans" cxnId="{47061297-C3EA-4A5F-890D-5ECA4384CA25}">
      <dgm:prSet/>
      <dgm:spPr/>
      <dgm:t>
        <a:bodyPr/>
        <a:lstStyle/>
        <a:p>
          <a:endParaRPr lang="de-DE"/>
        </a:p>
      </dgm:t>
    </dgm:pt>
    <dgm:pt modelId="{D567B10C-2AA7-4084-A753-EA480B8FC2CA}">
      <dgm:prSet custT="1"/>
      <dgm:spPr/>
      <dgm:t>
        <a:bodyPr/>
        <a:lstStyle/>
        <a:p>
          <a:r>
            <a:rPr lang="de-DE" sz="1400" b="0" i="0" dirty="0"/>
            <a:t>Kultur als Querschnittsthema, aber keine expliziten Förderlinien für klassische Kulturbetriebe</a:t>
          </a:r>
          <a:endParaRPr lang="de-DE" sz="1400" dirty="0"/>
        </a:p>
      </dgm:t>
    </dgm:pt>
    <dgm:pt modelId="{26DAA9CF-05A0-4EEE-9613-301D9F00BAFF}" type="parTrans" cxnId="{88A92522-E979-4CF1-BCD7-A80B533B5B77}">
      <dgm:prSet/>
      <dgm:spPr/>
      <dgm:t>
        <a:bodyPr/>
        <a:lstStyle/>
        <a:p>
          <a:endParaRPr lang="de-DE"/>
        </a:p>
      </dgm:t>
    </dgm:pt>
    <dgm:pt modelId="{6AF61331-9567-4AFC-B9C6-DBA3A639C61A}" type="sibTrans" cxnId="{88A92522-E979-4CF1-BCD7-A80B533B5B77}">
      <dgm:prSet/>
      <dgm:spPr/>
      <dgm:t>
        <a:bodyPr/>
        <a:lstStyle/>
        <a:p>
          <a:endParaRPr lang="de-DE"/>
        </a:p>
      </dgm:t>
    </dgm:pt>
    <dgm:pt modelId="{7F5BF2E5-44A3-4023-96CC-A506DB36289F}">
      <dgm:prSet custT="1"/>
      <dgm:spPr/>
      <dgm:t>
        <a:bodyPr/>
        <a:lstStyle/>
        <a:p>
          <a:r>
            <a:rPr lang="de-DE" sz="1400" b="0" i="0" dirty="0"/>
            <a:t>Fokus auf sozialwissenschaftliche Forschung zu Identität, Vielfalt und interkultureller Kommunikation</a:t>
          </a:r>
          <a:endParaRPr lang="de-DE" sz="1400" dirty="0"/>
        </a:p>
      </dgm:t>
    </dgm:pt>
    <dgm:pt modelId="{0DFEA664-1786-4AF8-BD25-12E29A0BA499}" type="parTrans" cxnId="{BB394CED-3454-43A4-94D9-3A0F2CC946B9}">
      <dgm:prSet/>
      <dgm:spPr/>
      <dgm:t>
        <a:bodyPr/>
        <a:lstStyle/>
        <a:p>
          <a:endParaRPr lang="de-DE"/>
        </a:p>
      </dgm:t>
    </dgm:pt>
    <dgm:pt modelId="{1126961F-42F4-4B96-A20B-3B7C3F7DE5E1}" type="sibTrans" cxnId="{BB394CED-3454-43A4-94D9-3A0F2CC946B9}">
      <dgm:prSet/>
      <dgm:spPr/>
      <dgm:t>
        <a:bodyPr/>
        <a:lstStyle/>
        <a:p>
          <a:endParaRPr lang="de-DE"/>
        </a:p>
      </dgm:t>
    </dgm:pt>
    <dgm:pt modelId="{5DF721E9-15A3-4249-85D6-C20DE7DB918A}">
      <dgm:prSet custT="1"/>
      <dgm:spPr/>
      <dgm:t>
        <a:bodyPr/>
        <a:lstStyle/>
        <a:p>
          <a:r>
            <a:rPr lang="de-DE" sz="1400" b="0" i="0" dirty="0"/>
            <a:t>weniger auf praktische Kulturprojekte</a:t>
          </a:r>
          <a:endParaRPr lang="de-DE" sz="1400" dirty="0"/>
        </a:p>
      </dgm:t>
    </dgm:pt>
    <dgm:pt modelId="{E218187F-829B-4E7A-B634-2E7FECE761AA}" type="parTrans" cxnId="{85415A2B-CB47-4F2E-A585-FAA34D2D8E81}">
      <dgm:prSet/>
      <dgm:spPr/>
      <dgm:t>
        <a:bodyPr/>
        <a:lstStyle/>
        <a:p>
          <a:endParaRPr lang="de-DE"/>
        </a:p>
      </dgm:t>
    </dgm:pt>
    <dgm:pt modelId="{66F1655D-CECC-475B-AE3E-6284C1EA8B2F}" type="sibTrans" cxnId="{85415A2B-CB47-4F2E-A585-FAA34D2D8E81}">
      <dgm:prSet/>
      <dgm:spPr/>
      <dgm:t>
        <a:bodyPr/>
        <a:lstStyle/>
        <a:p>
          <a:endParaRPr lang="de-DE"/>
        </a:p>
      </dgm:t>
    </dgm:pt>
    <dgm:pt modelId="{30DAABBA-0901-428D-9A58-983D64143A1E}">
      <dgm:prSet/>
      <dgm:spPr/>
      <dgm:t>
        <a:bodyPr/>
        <a:lstStyle/>
        <a:p>
          <a:r>
            <a:rPr lang="de-DE" b="1" i="0"/>
            <a:t>FP7 (2007–2013):</a:t>
          </a:r>
          <a:endParaRPr lang="de-DE"/>
        </a:p>
      </dgm:t>
    </dgm:pt>
    <dgm:pt modelId="{7F232772-4108-457C-B456-39FA674CA3C9}" type="parTrans" cxnId="{7DAB6E30-58C5-4142-BC7A-5120A327D4D6}">
      <dgm:prSet/>
      <dgm:spPr/>
      <dgm:t>
        <a:bodyPr/>
        <a:lstStyle/>
        <a:p>
          <a:endParaRPr lang="de-DE"/>
        </a:p>
      </dgm:t>
    </dgm:pt>
    <dgm:pt modelId="{3A7506B4-0499-4A31-9158-7C328F253A61}" type="sibTrans" cxnId="{7DAB6E30-58C5-4142-BC7A-5120A327D4D6}">
      <dgm:prSet/>
      <dgm:spPr/>
      <dgm:t>
        <a:bodyPr/>
        <a:lstStyle/>
        <a:p>
          <a:endParaRPr lang="de-DE"/>
        </a:p>
      </dgm:t>
    </dgm:pt>
    <dgm:pt modelId="{0FF97327-0865-47EA-A063-48AA2062E0A1}">
      <dgm:prSet custT="1"/>
      <dgm:spPr/>
      <dgm:t>
        <a:bodyPr/>
        <a:lstStyle/>
        <a:p>
          <a:r>
            <a:rPr lang="de-DE" sz="1400" b="1" i="0" dirty="0"/>
            <a:t>Ziele:</a:t>
          </a:r>
          <a:r>
            <a:rPr lang="de-DE" sz="1400" b="0" i="0" dirty="0"/>
            <a:t> </a:t>
          </a:r>
          <a:endParaRPr lang="de-DE" sz="1400" dirty="0"/>
        </a:p>
      </dgm:t>
    </dgm:pt>
    <dgm:pt modelId="{0C2DDE5B-B965-41A3-96FC-AFADA570F56C}" type="parTrans" cxnId="{FE8F0385-C571-49D9-9F46-927EB18CD22B}">
      <dgm:prSet/>
      <dgm:spPr/>
      <dgm:t>
        <a:bodyPr/>
        <a:lstStyle/>
        <a:p>
          <a:endParaRPr lang="de-DE"/>
        </a:p>
      </dgm:t>
    </dgm:pt>
    <dgm:pt modelId="{11857080-072C-4ADD-A2EB-9AD007ADB7B7}" type="sibTrans" cxnId="{FE8F0385-C571-49D9-9F46-927EB18CD22B}">
      <dgm:prSet/>
      <dgm:spPr/>
      <dgm:t>
        <a:bodyPr/>
        <a:lstStyle/>
        <a:p>
          <a:endParaRPr lang="de-DE"/>
        </a:p>
      </dgm:t>
    </dgm:pt>
    <dgm:pt modelId="{75F7BA6A-9DE4-4F59-BDE9-EBCBFFF0E955}">
      <dgm:prSet custT="1"/>
      <dgm:spPr/>
      <dgm:t>
        <a:bodyPr/>
        <a:lstStyle/>
        <a:p>
          <a:r>
            <a:rPr lang="de-DE" sz="1400" b="0" i="0" dirty="0"/>
            <a:t>Ausbau der europäischen Forschungs- und Innovationskapazitäten</a:t>
          </a:r>
          <a:endParaRPr lang="de-DE" sz="1400" dirty="0"/>
        </a:p>
      </dgm:t>
    </dgm:pt>
    <dgm:pt modelId="{82952116-82D8-427C-80EB-948ABD381FF3}" type="parTrans" cxnId="{6C97E27E-189B-4E02-B60E-FC6A9A2F512E}">
      <dgm:prSet/>
      <dgm:spPr/>
      <dgm:t>
        <a:bodyPr/>
        <a:lstStyle/>
        <a:p>
          <a:endParaRPr lang="de-DE"/>
        </a:p>
      </dgm:t>
    </dgm:pt>
    <dgm:pt modelId="{C7503C44-6BFA-42D8-ABA8-BC852C02C3DB}" type="sibTrans" cxnId="{6C97E27E-189B-4E02-B60E-FC6A9A2F512E}">
      <dgm:prSet/>
      <dgm:spPr/>
      <dgm:t>
        <a:bodyPr/>
        <a:lstStyle/>
        <a:p>
          <a:endParaRPr lang="de-DE"/>
        </a:p>
      </dgm:t>
    </dgm:pt>
    <dgm:pt modelId="{39387809-463C-4126-8B98-F1881C76BE61}">
      <dgm:prSet custT="1"/>
      <dgm:spPr/>
      <dgm:t>
        <a:bodyPr/>
        <a:lstStyle/>
        <a:p>
          <a:r>
            <a:rPr lang="de-DE" sz="1400" b="0" i="0" dirty="0"/>
            <a:t>Explizite Förderung von Kultur- und Kreativprojekten (z.B. im Bereich „Sozioökonomische Wissenschaften und Geisteswissenschaften“)</a:t>
          </a:r>
          <a:endParaRPr lang="de-DE" sz="1400" dirty="0"/>
        </a:p>
      </dgm:t>
    </dgm:pt>
    <dgm:pt modelId="{59311C75-462C-4E28-99CB-82D1D9EB2CAF}" type="parTrans" cxnId="{9FD8BA28-4288-43FB-8379-3AF3DBF091C9}">
      <dgm:prSet/>
      <dgm:spPr/>
      <dgm:t>
        <a:bodyPr/>
        <a:lstStyle/>
        <a:p>
          <a:endParaRPr lang="de-DE"/>
        </a:p>
      </dgm:t>
    </dgm:pt>
    <dgm:pt modelId="{6BDC9629-1060-4E8C-88B7-5F1A6E493277}" type="sibTrans" cxnId="{9FD8BA28-4288-43FB-8379-3AF3DBF091C9}">
      <dgm:prSet/>
      <dgm:spPr/>
      <dgm:t>
        <a:bodyPr/>
        <a:lstStyle/>
        <a:p>
          <a:endParaRPr lang="de-DE"/>
        </a:p>
      </dgm:t>
    </dgm:pt>
    <dgm:pt modelId="{02943431-3280-4051-A0F9-9A78863A87E8}">
      <dgm:prSet custT="1"/>
      <dgm:spPr/>
      <dgm:t>
        <a:bodyPr/>
        <a:lstStyle/>
        <a:p>
          <a:r>
            <a:rPr lang="de-DE" sz="1400" b="1" i="0" dirty="0"/>
            <a:t>Kulturschwerpunkt:</a:t>
          </a:r>
          <a:r>
            <a:rPr lang="de-DE" sz="1400" b="0" i="0" dirty="0"/>
            <a:t> </a:t>
          </a:r>
          <a:endParaRPr lang="de-DE" sz="1400" dirty="0"/>
        </a:p>
      </dgm:t>
    </dgm:pt>
    <dgm:pt modelId="{47827DBF-2517-4A65-93FC-84D5DC828FE2}" type="parTrans" cxnId="{42C067A5-F02A-45CD-B38A-368F42DBA44E}">
      <dgm:prSet/>
      <dgm:spPr/>
      <dgm:t>
        <a:bodyPr/>
        <a:lstStyle/>
        <a:p>
          <a:endParaRPr lang="de-DE"/>
        </a:p>
      </dgm:t>
    </dgm:pt>
    <dgm:pt modelId="{9937A36F-C532-4DCD-9C9B-1CC43D169CA1}" type="sibTrans" cxnId="{42C067A5-F02A-45CD-B38A-368F42DBA44E}">
      <dgm:prSet/>
      <dgm:spPr/>
      <dgm:t>
        <a:bodyPr/>
        <a:lstStyle/>
        <a:p>
          <a:endParaRPr lang="de-DE"/>
        </a:p>
      </dgm:t>
    </dgm:pt>
    <dgm:pt modelId="{43AAB3D2-5672-46DE-90F4-4EBDF64A8CE2}">
      <dgm:prSet custT="1"/>
      <dgm:spPr/>
      <dgm:t>
        <a:bodyPr/>
        <a:lstStyle/>
        <a:p>
          <a:r>
            <a:rPr lang="de-DE" sz="1400" b="0" i="0" dirty="0"/>
            <a:t>Erstmals gezielte Ausschreibungen für Kultur- und Kreativwirtschaft</a:t>
          </a:r>
          <a:endParaRPr lang="de-DE" sz="1400" dirty="0"/>
        </a:p>
      </dgm:t>
    </dgm:pt>
    <dgm:pt modelId="{03794B3B-B755-4CA4-B5A8-FE39F50BBFAD}" type="parTrans" cxnId="{FC6E464A-992A-42BC-8358-B2F107C45C93}">
      <dgm:prSet/>
      <dgm:spPr/>
      <dgm:t>
        <a:bodyPr/>
        <a:lstStyle/>
        <a:p>
          <a:endParaRPr lang="de-DE"/>
        </a:p>
      </dgm:t>
    </dgm:pt>
    <dgm:pt modelId="{3B3B6937-2491-4F42-98A4-17B485EF9ED7}" type="sibTrans" cxnId="{FC6E464A-992A-42BC-8358-B2F107C45C93}">
      <dgm:prSet/>
      <dgm:spPr/>
      <dgm:t>
        <a:bodyPr/>
        <a:lstStyle/>
        <a:p>
          <a:endParaRPr lang="de-DE"/>
        </a:p>
      </dgm:t>
    </dgm:pt>
    <dgm:pt modelId="{7860DCC5-2EAD-49D7-AE44-B98689B62874}">
      <dgm:prSet custT="1"/>
      <dgm:spPr/>
      <dgm:t>
        <a:bodyPr/>
        <a:lstStyle/>
        <a:p>
          <a:r>
            <a:rPr lang="de-DE" sz="1400" b="0" i="0" dirty="0"/>
            <a:t>Themen zu kultureller Diversität, Migration, europäischem Erbe</a:t>
          </a:r>
          <a:endParaRPr lang="de-DE" sz="1400" dirty="0"/>
        </a:p>
      </dgm:t>
    </dgm:pt>
    <dgm:pt modelId="{248BF394-10C3-4ABE-8559-7FCEC50B8F57}" type="parTrans" cxnId="{C5ACC9AD-4B98-4ED6-B64D-EB44262D51BC}">
      <dgm:prSet/>
      <dgm:spPr/>
      <dgm:t>
        <a:bodyPr/>
        <a:lstStyle/>
        <a:p>
          <a:endParaRPr lang="de-DE"/>
        </a:p>
      </dgm:t>
    </dgm:pt>
    <dgm:pt modelId="{C24289AD-FD78-41AE-A625-040A2043CE0C}" type="sibTrans" cxnId="{C5ACC9AD-4B98-4ED6-B64D-EB44262D51BC}">
      <dgm:prSet/>
      <dgm:spPr/>
      <dgm:t>
        <a:bodyPr/>
        <a:lstStyle/>
        <a:p>
          <a:endParaRPr lang="de-DE"/>
        </a:p>
      </dgm:t>
    </dgm:pt>
    <dgm:pt modelId="{95E79012-0A10-4E63-9B45-0ED04EA79775}">
      <dgm:prSet custT="1"/>
      <dgm:spPr/>
      <dgm:t>
        <a:bodyPr/>
        <a:lstStyle/>
        <a:p>
          <a:r>
            <a:rPr lang="de-DE" sz="1400" b="0" i="0" dirty="0"/>
            <a:t>Klassische Kulturbetriebe vermehrt Partner in Projekten zu Kulturerbe und Erinnerungskultur, oft in Zusammenarbeit mit Forschungseinrichtungen</a:t>
          </a:r>
          <a:endParaRPr lang="de-DE" sz="1200" dirty="0"/>
        </a:p>
      </dgm:t>
    </dgm:pt>
    <dgm:pt modelId="{5671D0B9-E6DD-444F-A82F-9E2891801B99}" type="parTrans" cxnId="{C81E4F9B-38C7-4615-950F-38FD08A5BCA7}">
      <dgm:prSet/>
      <dgm:spPr/>
      <dgm:t>
        <a:bodyPr/>
        <a:lstStyle/>
        <a:p>
          <a:endParaRPr lang="de-DE"/>
        </a:p>
      </dgm:t>
    </dgm:pt>
    <dgm:pt modelId="{948B22A5-1243-44DF-812A-C9B4B68C31DC}" type="sibTrans" cxnId="{C81E4F9B-38C7-4615-950F-38FD08A5BCA7}">
      <dgm:prSet/>
      <dgm:spPr/>
      <dgm:t>
        <a:bodyPr/>
        <a:lstStyle/>
        <a:p>
          <a:endParaRPr lang="de-DE"/>
        </a:p>
      </dgm:t>
    </dgm:pt>
    <dgm:pt modelId="{6F1B0042-5C6D-46EE-A61F-00A65FADB285}" type="pres">
      <dgm:prSet presAssocID="{D5A6238F-A056-4273-B2F0-BA016AF21420}" presName="linearFlow" presStyleCnt="0">
        <dgm:presLayoutVars>
          <dgm:dir/>
          <dgm:animLvl val="lvl"/>
          <dgm:resizeHandles val="exact"/>
        </dgm:presLayoutVars>
      </dgm:prSet>
      <dgm:spPr/>
    </dgm:pt>
    <dgm:pt modelId="{26DC1511-F59C-4146-A1F9-A1A4DAE5A0C9}" type="pres">
      <dgm:prSet presAssocID="{C1C1D500-6700-4265-9DF5-75E7FBBE21A4}" presName="composite" presStyleCnt="0"/>
      <dgm:spPr/>
    </dgm:pt>
    <dgm:pt modelId="{0070D57F-A2D8-43C9-8A4D-870F4A2D2A5E}" type="pres">
      <dgm:prSet presAssocID="{C1C1D500-6700-4265-9DF5-75E7FBBE21A4}" presName="parentText" presStyleLbl="alignNode1" presStyleIdx="0" presStyleCnt="2">
        <dgm:presLayoutVars>
          <dgm:chMax val="1"/>
          <dgm:bulletEnabled val="1"/>
        </dgm:presLayoutVars>
      </dgm:prSet>
      <dgm:spPr/>
    </dgm:pt>
    <dgm:pt modelId="{EF205347-40FE-41BE-BF42-F2722C7BDA87}" type="pres">
      <dgm:prSet presAssocID="{C1C1D500-6700-4265-9DF5-75E7FBBE21A4}" presName="descendantText" presStyleLbl="alignAcc1" presStyleIdx="0" presStyleCnt="2">
        <dgm:presLayoutVars>
          <dgm:bulletEnabled val="1"/>
        </dgm:presLayoutVars>
      </dgm:prSet>
      <dgm:spPr/>
    </dgm:pt>
    <dgm:pt modelId="{B0A99E99-3D07-44A4-97AC-3289AF6C6624}" type="pres">
      <dgm:prSet presAssocID="{66099D0B-9C99-4C71-8859-BA311804ACE7}" presName="sp" presStyleCnt="0"/>
      <dgm:spPr/>
    </dgm:pt>
    <dgm:pt modelId="{D71D8BFD-092C-4506-A64D-E45CDDA73B3D}" type="pres">
      <dgm:prSet presAssocID="{30DAABBA-0901-428D-9A58-983D64143A1E}" presName="composite" presStyleCnt="0"/>
      <dgm:spPr/>
    </dgm:pt>
    <dgm:pt modelId="{0E8ECA0C-940B-41E1-B967-95C04C398580}" type="pres">
      <dgm:prSet presAssocID="{30DAABBA-0901-428D-9A58-983D64143A1E}" presName="parentText" presStyleLbl="alignNode1" presStyleIdx="1" presStyleCnt="2">
        <dgm:presLayoutVars>
          <dgm:chMax val="1"/>
          <dgm:bulletEnabled val="1"/>
        </dgm:presLayoutVars>
      </dgm:prSet>
      <dgm:spPr/>
    </dgm:pt>
    <dgm:pt modelId="{FC48D52B-D3EB-4B6B-8923-F19A2555971C}" type="pres">
      <dgm:prSet presAssocID="{30DAABBA-0901-428D-9A58-983D64143A1E}" presName="descendantText" presStyleLbl="alignAcc1" presStyleIdx="1" presStyleCnt="2">
        <dgm:presLayoutVars>
          <dgm:bulletEnabled val="1"/>
        </dgm:presLayoutVars>
      </dgm:prSet>
      <dgm:spPr/>
    </dgm:pt>
  </dgm:ptLst>
  <dgm:cxnLst>
    <dgm:cxn modelId="{43E10C04-A36D-4268-86DA-EB6FB65519B1}" type="presOf" srcId="{7860DCC5-2EAD-49D7-AE44-B98689B62874}" destId="{FC48D52B-D3EB-4B6B-8923-F19A2555971C}" srcOrd="0" destOrd="5" presId="urn:microsoft.com/office/officeart/2005/8/layout/chevron2"/>
    <dgm:cxn modelId="{4BAADC0E-4B6F-4F36-BF98-4243CAED49D4}" type="presOf" srcId="{39387809-463C-4126-8B98-F1881C76BE61}" destId="{FC48D52B-D3EB-4B6B-8923-F19A2555971C}" srcOrd="0" destOrd="2" presId="urn:microsoft.com/office/officeart/2005/8/layout/chevron2"/>
    <dgm:cxn modelId="{8B1A0912-2CBA-4B48-BE20-1D3A96577AC6}" type="presOf" srcId="{5DF721E9-15A3-4249-85D6-C20DE7DB918A}" destId="{EF205347-40FE-41BE-BF42-F2722C7BDA87}" srcOrd="0" destOrd="6" presId="urn:microsoft.com/office/officeart/2005/8/layout/chevron2"/>
    <dgm:cxn modelId="{01B5FD16-1911-480D-AC33-CF10F40A053C}" type="presOf" srcId="{75F7BA6A-9DE4-4F59-BDE9-EBCBFFF0E955}" destId="{FC48D52B-D3EB-4B6B-8923-F19A2555971C}" srcOrd="0" destOrd="1" presId="urn:microsoft.com/office/officeart/2005/8/layout/chevron2"/>
    <dgm:cxn modelId="{88A92522-E979-4CF1-BCD7-A80B533B5B77}" srcId="{D4B7C252-68F1-42D1-BF21-AB5E63FBD454}" destId="{D567B10C-2AA7-4084-A753-EA480B8FC2CA}" srcOrd="0" destOrd="0" parTransId="{26DAA9CF-05A0-4EEE-9613-301D9F00BAFF}" sibTransId="{6AF61331-9567-4AFC-B9C6-DBA3A639C61A}"/>
    <dgm:cxn modelId="{9FD8BA28-4288-43FB-8379-3AF3DBF091C9}" srcId="{0FF97327-0865-47EA-A063-48AA2062E0A1}" destId="{39387809-463C-4126-8B98-F1881C76BE61}" srcOrd="1" destOrd="0" parTransId="{59311C75-462C-4E28-99CB-82D1D9EB2CAF}" sibTransId="{6BDC9629-1060-4E8C-88B7-5F1A6E493277}"/>
    <dgm:cxn modelId="{85415A2B-CB47-4F2E-A585-FAA34D2D8E81}" srcId="{D4B7C252-68F1-42D1-BF21-AB5E63FBD454}" destId="{5DF721E9-15A3-4249-85D6-C20DE7DB918A}" srcOrd="2" destOrd="0" parTransId="{E218187F-829B-4E7A-B634-2E7FECE761AA}" sibTransId="{66F1655D-CECC-475B-AE3E-6284C1EA8B2F}"/>
    <dgm:cxn modelId="{7DAB6E30-58C5-4142-BC7A-5120A327D4D6}" srcId="{D5A6238F-A056-4273-B2F0-BA016AF21420}" destId="{30DAABBA-0901-428D-9A58-983D64143A1E}" srcOrd="1" destOrd="0" parTransId="{7F232772-4108-457C-B456-39FA674CA3C9}" sibTransId="{3A7506B4-0499-4A31-9158-7C328F253A61}"/>
    <dgm:cxn modelId="{6D355442-0B2B-4999-9253-319EE41A31E6}" type="presOf" srcId="{02943431-3280-4051-A0F9-9A78863A87E8}" destId="{FC48D52B-D3EB-4B6B-8923-F19A2555971C}" srcOrd="0" destOrd="3" presId="urn:microsoft.com/office/officeart/2005/8/layout/chevron2"/>
    <dgm:cxn modelId="{FC6E464A-992A-42BC-8358-B2F107C45C93}" srcId="{02943431-3280-4051-A0F9-9A78863A87E8}" destId="{43AAB3D2-5672-46DE-90F4-4EBDF64A8CE2}" srcOrd="0" destOrd="0" parTransId="{03794B3B-B755-4CA4-B5A8-FE39F50BBFAD}" sibTransId="{3B3B6937-2491-4F42-98A4-17B485EF9ED7}"/>
    <dgm:cxn modelId="{CAA1B74E-F97C-4FBD-885F-04D86943AB5D}" type="presOf" srcId="{D5A6238F-A056-4273-B2F0-BA016AF21420}" destId="{6F1B0042-5C6D-46EE-A61F-00A65FADB285}" srcOrd="0" destOrd="0" presId="urn:microsoft.com/office/officeart/2005/8/layout/chevron2"/>
    <dgm:cxn modelId="{09A0BE6F-9E00-4048-A460-E96EF8E58084}" type="presOf" srcId="{95E79012-0A10-4E63-9B45-0ED04EA79775}" destId="{FC48D52B-D3EB-4B6B-8923-F19A2555971C}" srcOrd="0" destOrd="6" presId="urn:microsoft.com/office/officeart/2005/8/layout/chevron2"/>
    <dgm:cxn modelId="{800A1679-702B-46B7-8FAF-5EDB81699A1D}" type="presOf" srcId="{34D3F100-F641-4EF3-8CF3-03E5E8B92689}" destId="{EF205347-40FE-41BE-BF42-F2722C7BDA87}" srcOrd="0" destOrd="2" presId="urn:microsoft.com/office/officeart/2005/8/layout/chevron2"/>
    <dgm:cxn modelId="{6C97E27E-189B-4E02-B60E-FC6A9A2F512E}" srcId="{0FF97327-0865-47EA-A063-48AA2062E0A1}" destId="{75F7BA6A-9DE4-4F59-BDE9-EBCBFFF0E955}" srcOrd="0" destOrd="0" parTransId="{82952116-82D8-427C-80EB-948ABD381FF3}" sibTransId="{C7503C44-6BFA-42D8-ABA8-BC852C02C3DB}"/>
    <dgm:cxn modelId="{FE8F0385-C571-49D9-9F46-927EB18CD22B}" srcId="{30DAABBA-0901-428D-9A58-983D64143A1E}" destId="{0FF97327-0865-47EA-A063-48AA2062E0A1}" srcOrd="0" destOrd="0" parTransId="{0C2DDE5B-B965-41A3-96FC-AFADA570F56C}" sibTransId="{11857080-072C-4ADD-A2EB-9AD007ADB7B7}"/>
    <dgm:cxn modelId="{94E1AF87-83C8-4186-BA0D-89347A54E69E}" srcId="{D5A6238F-A056-4273-B2F0-BA016AF21420}" destId="{C1C1D500-6700-4265-9DF5-75E7FBBE21A4}" srcOrd="0" destOrd="0" parTransId="{363D037D-9CD9-48D5-9166-F084A02A3F37}" sibTransId="{66099D0B-9C99-4C71-8859-BA311804ACE7}"/>
    <dgm:cxn modelId="{FAA19488-7CEE-40CF-84CE-99A0D1729039}" srcId="{9173066D-521B-4E6B-BA32-5FC947FC8A10}" destId="{B54BA01D-E751-48FE-B1DE-F1F7325743FD}" srcOrd="0" destOrd="0" parTransId="{2190E86F-87E7-4027-9066-89DB22C95FB6}" sibTransId="{839C67B4-A649-4F1F-BE09-13F7FC03E53C}"/>
    <dgm:cxn modelId="{49A41592-35EB-41F5-BFCD-652FC7AC34F9}" srcId="{9173066D-521B-4E6B-BA32-5FC947FC8A10}" destId="{34D3F100-F641-4EF3-8CF3-03E5E8B92689}" srcOrd="1" destOrd="0" parTransId="{189E6CB4-B4C5-431F-BBC5-1D328085038D}" sibTransId="{30CA788B-DE10-461C-9309-B3C073CB047C}"/>
    <dgm:cxn modelId="{363AAA96-56DA-44E0-92CB-F5C6E2F89011}" type="presOf" srcId="{D567B10C-2AA7-4084-A753-EA480B8FC2CA}" destId="{EF205347-40FE-41BE-BF42-F2722C7BDA87}" srcOrd="0" destOrd="4" presId="urn:microsoft.com/office/officeart/2005/8/layout/chevron2"/>
    <dgm:cxn modelId="{47061297-C3EA-4A5F-890D-5ECA4384CA25}" srcId="{C1C1D500-6700-4265-9DF5-75E7FBBE21A4}" destId="{D4B7C252-68F1-42D1-BF21-AB5E63FBD454}" srcOrd="1" destOrd="0" parTransId="{73CDC708-405E-4650-80B7-FEAE4130ACE7}" sibTransId="{743C203A-20D5-4F03-8BBF-3AA2FF0C229B}"/>
    <dgm:cxn modelId="{C81E4F9B-38C7-4615-950F-38FD08A5BCA7}" srcId="{02943431-3280-4051-A0F9-9A78863A87E8}" destId="{95E79012-0A10-4E63-9B45-0ED04EA79775}" srcOrd="2" destOrd="0" parTransId="{5671D0B9-E6DD-444F-A82F-9E2891801B99}" sibTransId="{948B22A5-1243-44DF-812A-C9B4B68C31DC}"/>
    <dgm:cxn modelId="{2773E4A2-7EBC-4909-947F-FED5E29EC47A}" type="presOf" srcId="{C1C1D500-6700-4265-9DF5-75E7FBBE21A4}" destId="{0070D57F-A2D8-43C9-8A4D-870F4A2D2A5E}" srcOrd="0" destOrd="0" presId="urn:microsoft.com/office/officeart/2005/8/layout/chevron2"/>
    <dgm:cxn modelId="{42C067A5-F02A-45CD-B38A-368F42DBA44E}" srcId="{30DAABBA-0901-428D-9A58-983D64143A1E}" destId="{02943431-3280-4051-A0F9-9A78863A87E8}" srcOrd="1" destOrd="0" parTransId="{47827DBF-2517-4A65-93FC-84D5DC828FE2}" sibTransId="{9937A36F-C532-4DCD-9C9B-1CC43D169CA1}"/>
    <dgm:cxn modelId="{C5ACC9AD-4B98-4ED6-B64D-EB44262D51BC}" srcId="{02943431-3280-4051-A0F9-9A78863A87E8}" destId="{7860DCC5-2EAD-49D7-AE44-B98689B62874}" srcOrd="1" destOrd="0" parTransId="{248BF394-10C3-4ABE-8559-7FCEC50B8F57}" sibTransId="{C24289AD-FD78-41AE-A625-040A2043CE0C}"/>
    <dgm:cxn modelId="{79A420AF-1890-4DF7-AEBE-57728B4C2AAB}" type="presOf" srcId="{B54BA01D-E751-48FE-B1DE-F1F7325743FD}" destId="{EF205347-40FE-41BE-BF42-F2722C7BDA87}" srcOrd="0" destOrd="1" presId="urn:microsoft.com/office/officeart/2005/8/layout/chevron2"/>
    <dgm:cxn modelId="{758083AF-0E3E-4C72-A745-27DA06DD561A}" type="presOf" srcId="{30DAABBA-0901-428D-9A58-983D64143A1E}" destId="{0E8ECA0C-940B-41E1-B967-95C04C398580}" srcOrd="0" destOrd="0" presId="urn:microsoft.com/office/officeart/2005/8/layout/chevron2"/>
    <dgm:cxn modelId="{504969BC-7FD7-498C-8110-4692F22CFF8C}" type="presOf" srcId="{7F5BF2E5-44A3-4023-96CC-A506DB36289F}" destId="{EF205347-40FE-41BE-BF42-F2722C7BDA87}" srcOrd="0" destOrd="5" presId="urn:microsoft.com/office/officeart/2005/8/layout/chevron2"/>
    <dgm:cxn modelId="{0F7AA0CB-4A6D-4230-95A4-A0CCC776F963}" type="presOf" srcId="{9173066D-521B-4E6B-BA32-5FC947FC8A10}" destId="{EF205347-40FE-41BE-BF42-F2722C7BDA87}" srcOrd="0" destOrd="0" presId="urn:microsoft.com/office/officeart/2005/8/layout/chevron2"/>
    <dgm:cxn modelId="{F994FCD1-37EF-4CBD-B2B6-2A5D7E0070FC}" type="presOf" srcId="{43AAB3D2-5672-46DE-90F4-4EBDF64A8CE2}" destId="{FC48D52B-D3EB-4B6B-8923-F19A2555971C}" srcOrd="0" destOrd="4" presId="urn:microsoft.com/office/officeart/2005/8/layout/chevron2"/>
    <dgm:cxn modelId="{A2F032D2-73AB-45D2-A69E-B126151A3B9E}" srcId="{C1C1D500-6700-4265-9DF5-75E7FBBE21A4}" destId="{9173066D-521B-4E6B-BA32-5FC947FC8A10}" srcOrd="0" destOrd="0" parTransId="{AADD4906-E8E7-4731-A8D4-80039F6BC8AB}" sibTransId="{03B432B6-38EA-4D75-BF5A-2345D2C3444B}"/>
    <dgm:cxn modelId="{BB394CED-3454-43A4-94D9-3A0F2CC946B9}" srcId="{D4B7C252-68F1-42D1-BF21-AB5E63FBD454}" destId="{7F5BF2E5-44A3-4023-96CC-A506DB36289F}" srcOrd="1" destOrd="0" parTransId="{0DFEA664-1786-4AF8-BD25-12E29A0BA499}" sibTransId="{1126961F-42F4-4B96-A20B-3B7C3F7DE5E1}"/>
    <dgm:cxn modelId="{CD9EABF5-DCB4-4F40-B45C-47EFE03C71EA}" type="presOf" srcId="{D4B7C252-68F1-42D1-BF21-AB5E63FBD454}" destId="{EF205347-40FE-41BE-BF42-F2722C7BDA87}" srcOrd="0" destOrd="3" presId="urn:microsoft.com/office/officeart/2005/8/layout/chevron2"/>
    <dgm:cxn modelId="{0A7726FE-13C5-45DD-A5BB-E234E3CF413F}" type="presOf" srcId="{0FF97327-0865-47EA-A063-48AA2062E0A1}" destId="{FC48D52B-D3EB-4B6B-8923-F19A2555971C}" srcOrd="0" destOrd="0" presId="urn:microsoft.com/office/officeart/2005/8/layout/chevron2"/>
    <dgm:cxn modelId="{7BD4D8A1-F31E-4D8E-B364-6910378502C8}" type="presParOf" srcId="{6F1B0042-5C6D-46EE-A61F-00A65FADB285}" destId="{26DC1511-F59C-4146-A1F9-A1A4DAE5A0C9}" srcOrd="0" destOrd="0" presId="urn:microsoft.com/office/officeart/2005/8/layout/chevron2"/>
    <dgm:cxn modelId="{ADDAD523-30C5-4C88-BC63-F7BC06A7C4E6}" type="presParOf" srcId="{26DC1511-F59C-4146-A1F9-A1A4DAE5A0C9}" destId="{0070D57F-A2D8-43C9-8A4D-870F4A2D2A5E}" srcOrd="0" destOrd="0" presId="urn:microsoft.com/office/officeart/2005/8/layout/chevron2"/>
    <dgm:cxn modelId="{48F40B77-7B4E-4BE0-A42F-60CFBBAD247A}" type="presParOf" srcId="{26DC1511-F59C-4146-A1F9-A1A4DAE5A0C9}" destId="{EF205347-40FE-41BE-BF42-F2722C7BDA87}" srcOrd="1" destOrd="0" presId="urn:microsoft.com/office/officeart/2005/8/layout/chevron2"/>
    <dgm:cxn modelId="{F76E60DE-5901-43A4-AF39-507537BD2A5D}" type="presParOf" srcId="{6F1B0042-5C6D-46EE-A61F-00A65FADB285}" destId="{B0A99E99-3D07-44A4-97AC-3289AF6C6624}" srcOrd="1" destOrd="0" presId="urn:microsoft.com/office/officeart/2005/8/layout/chevron2"/>
    <dgm:cxn modelId="{DACEB55F-D41B-40B1-9E1A-2E4307D49B31}" type="presParOf" srcId="{6F1B0042-5C6D-46EE-A61F-00A65FADB285}" destId="{D71D8BFD-092C-4506-A64D-E45CDDA73B3D}" srcOrd="2" destOrd="0" presId="urn:microsoft.com/office/officeart/2005/8/layout/chevron2"/>
    <dgm:cxn modelId="{2019ACFC-195F-45E1-816A-254DF1183BEA}" type="presParOf" srcId="{D71D8BFD-092C-4506-A64D-E45CDDA73B3D}" destId="{0E8ECA0C-940B-41E1-B967-95C04C398580}" srcOrd="0" destOrd="0" presId="urn:microsoft.com/office/officeart/2005/8/layout/chevron2"/>
    <dgm:cxn modelId="{E92971B3-9E9C-4106-B438-2089CE0FBB8E}" type="presParOf" srcId="{D71D8BFD-092C-4506-A64D-E45CDDA73B3D}" destId="{FC48D52B-D3EB-4B6B-8923-F19A2555971C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C254853-3B67-4182-8DFE-382D98F3E193}" type="doc">
      <dgm:prSet loTypeId="urn:microsoft.com/office/officeart/2005/8/layout/chevron2" loCatId="process" qsTypeId="urn:microsoft.com/office/officeart/2005/8/quickstyle/simple1" qsCatId="simple" csTypeId="urn:microsoft.com/office/officeart/2005/8/colors/accent5_2" csCatId="accent5"/>
      <dgm:spPr/>
      <dgm:t>
        <a:bodyPr/>
        <a:lstStyle/>
        <a:p>
          <a:endParaRPr lang="de-DE"/>
        </a:p>
      </dgm:t>
    </dgm:pt>
    <dgm:pt modelId="{F5107AB3-F521-4FCC-A44E-FE2884930B29}">
      <dgm:prSet/>
      <dgm:spPr/>
      <dgm:t>
        <a:bodyPr/>
        <a:lstStyle/>
        <a:p>
          <a:r>
            <a:rPr lang="de-DE" b="1" i="0"/>
            <a:t>Horizon 2020 (2014–2020):</a:t>
          </a:r>
          <a:endParaRPr lang="de-DE"/>
        </a:p>
      </dgm:t>
    </dgm:pt>
    <dgm:pt modelId="{E77A469E-9E82-476D-8422-829987DF7730}" type="parTrans" cxnId="{F908A43C-5F9C-443C-BCCB-058103891517}">
      <dgm:prSet/>
      <dgm:spPr/>
      <dgm:t>
        <a:bodyPr/>
        <a:lstStyle/>
        <a:p>
          <a:endParaRPr lang="de-DE"/>
        </a:p>
      </dgm:t>
    </dgm:pt>
    <dgm:pt modelId="{BCF576E9-6BA4-45CC-A56B-B962DCE1D28D}" type="sibTrans" cxnId="{F908A43C-5F9C-443C-BCCB-058103891517}">
      <dgm:prSet/>
      <dgm:spPr/>
      <dgm:t>
        <a:bodyPr/>
        <a:lstStyle/>
        <a:p>
          <a:endParaRPr lang="de-DE"/>
        </a:p>
      </dgm:t>
    </dgm:pt>
    <dgm:pt modelId="{1D3262D4-B580-4B59-851F-BB927CB2A669}">
      <dgm:prSet custT="1"/>
      <dgm:spPr/>
      <dgm:t>
        <a:bodyPr/>
        <a:lstStyle/>
        <a:p>
          <a:r>
            <a:rPr lang="de-DE" sz="1600" b="1" i="0" dirty="0"/>
            <a:t>Ziele:</a:t>
          </a:r>
          <a:r>
            <a:rPr lang="de-DE" sz="1600" b="0" i="0" dirty="0"/>
            <a:t> </a:t>
          </a:r>
          <a:endParaRPr lang="de-DE" sz="1600" dirty="0"/>
        </a:p>
      </dgm:t>
    </dgm:pt>
    <dgm:pt modelId="{00508FB5-5B6A-452C-B085-3836F1EDF20E}" type="parTrans" cxnId="{1975C111-70D6-4B55-AD16-D91B04CC7ABE}">
      <dgm:prSet/>
      <dgm:spPr/>
      <dgm:t>
        <a:bodyPr/>
        <a:lstStyle/>
        <a:p>
          <a:endParaRPr lang="de-DE"/>
        </a:p>
      </dgm:t>
    </dgm:pt>
    <dgm:pt modelId="{0079B56E-8325-4116-A6B2-F43FCD0ABBFB}" type="sibTrans" cxnId="{1975C111-70D6-4B55-AD16-D91B04CC7ABE}">
      <dgm:prSet/>
      <dgm:spPr/>
      <dgm:t>
        <a:bodyPr/>
        <a:lstStyle/>
        <a:p>
          <a:endParaRPr lang="de-DE"/>
        </a:p>
      </dgm:t>
    </dgm:pt>
    <dgm:pt modelId="{4D31B461-8B02-4CDC-9F1C-9E4E6F77B7BB}">
      <dgm:prSet custT="1"/>
      <dgm:spPr/>
      <dgm:t>
        <a:bodyPr/>
        <a:lstStyle/>
        <a:p>
          <a:r>
            <a:rPr lang="de-DE" sz="1600" b="0" i="0" dirty="0"/>
            <a:t>Förderung von Innovation, Wettbewerbsfähigkeit und gesellschaftlichen Herausforderungen</a:t>
          </a:r>
          <a:endParaRPr lang="de-DE" sz="1600" dirty="0"/>
        </a:p>
      </dgm:t>
    </dgm:pt>
    <dgm:pt modelId="{72251231-48FC-4038-83CE-3A6D8A47FAF2}" type="parTrans" cxnId="{273DD472-D3AF-43A6-AD56-E2779C5FD740}">
      <dgm:prSet/>
      <dgm:spPr/>
      <dgm:t>
        <a:bodyPr/>
        <a:lstStyle/>
        <a:p>
          <a:endParaRPr lang="de-DE"/>
        </a:p>
      </dgm:t>
    </dgm:pt>
    <dgm:pt modelId="{813C286F-EA66-42BF-B85B-FF1FB7B34CBD}" type="sibTrans" cxnId="{273DD472-D3AF-43A6-AD56-E2779C5FD740}">
      <dgm:prSet/>
      <dgm:spPr/>
      <dgm:t>
        <a:bodyPr/>
        <a:lstStyle/>
        <a:p>
          <a:endParaRPr lang="de-DE"/>
        </a:p>
      </dgm:t>
    </dgm:pt>
    <dgm:pt modelId="{7DAE59BA-49EB-48F1-953D-22CE4F62A387}">
      <dgm:prSet custT="1"/>
      <dgm:spPr/>
      <dgm:t>
        <a:bodyPr/>
        <a:lstStyle/>
        <a:p>
          <a:r>
            <a:rPr lang="de-DE" sz="1600" b="0" i="0" dirty="0"/>
            <a:t>Kultur als Teil des Themas „Inklusive, innovative und reflektierende Gesellschaften“ (Cluster 2)</a:t>
          </a:r>
          <a:endParaRPr lang="de-DE" sz="1600" dirty="0"/>
        </a:p>
      </dgm:t>
    </dgm:pt>
    <dgm:pt modelId="{578FBC84-6976-41D3-8157-252FF8019C9E}" type="parTrans" cxnId="{C3243315-4700-4522-9228-16EF4DB7F745}">
      <dgm:prSet/>
      <dgm:spPr/>
      <dgm:t>
        <a:bodyPr/>
        <a:lstStyle/>
        <a:p>
          <a:endParaRPr lang="de-DE"/>
        </a:p>
      </dgm:t>
    </dgm:pt>
    <dgm:pt modelId="{2989FC36-B6A4-4BEA-AA46-794E05AB225F}" type="sibTrans" cxnId="{C3243315-4700-4522-9228-16EF4DB7F745}">
      <dgm:prSet/>
      <dgm:spPr/>
      <dgm:t>
        <a:bodyPr/>
        <a:lstStyle/>
        <a:p>
          <a:endParaRPr lang="de-DE"/>
        </a:p>
      </dgm:t>
    </dgm:pt>
    <dgm:pt modelId="{CA8EB758-AA43-424C-8A9C-3BDE73A5FD65}">
      <dgm:prSet custT="1"/>
      <dgm:spPr/>
      <dgm:t>
        <a:bodyPr/>
        <a:lstStyle/>
        <a:p>
          <a:r>
            <a:rPr lang="de-DE" sz="1600" b="1" i="0"/>
            <a:t>Kulturschwerpunkt:</a:t>
          </a:r>
          <a:r>
            <a:rPr lang="de-DE" sz="1600" b="0" i="0"/>
            <a:t> </a:t>
          </a:r>
          <a:endParaRPr lang="de-DE" sz="1600"/>
        </a:p>
      </dgm:t>
    </dgm:pt>
    <dgm:pt modelId="{B84D680A-5581-4786-9860-4D80A7D98DA0}" type="parTrans" cxnId="{00BFBA16-EBE0-44AA-B344-6682F2B657EA}">
      <dgm:prSet/>
      <dgm:spPr/>
      <dgm:t>
        <a:bodyPr/>
        <a:lstStyle/>
        <a:p>
          <a:endParaRPr lang="de-DE"/>
        </a:p>
      </dgm:t>
    </dgm:pt>
    <dgm:pt modelId="{CD736149-DE26-43B7-B636-4BB1E4CD0467}" type="sibTrans" cxnId="{00BFBA16-EBE0-44AA-B344-6682F2B657EA}">
      <dgm:prSet/>
      <dgm:spPr/>
      <dgm:t>
        <a:bodyPr/>
        <a:lstStyle/>
        <a:p>
          <a:endParaRPr lang="de-DE"/>
        </a:p>
      </dgm:t>
    </dgm:pt>
    <dgm:pt modelId="{2D283943-4B11-4D76-BFC1-C04CBE2F7C9E}">
      <dgm:prSet custT="1"/>
      <dgm:spPr/>
      <dgm:t>
        <a:bodyPr/>
        <a:lstStyle/>
        <a:p>
          <a:r>
            <a:rPr lang="de-DE" sz="1600" b="0" i="0" dirty="0"/>
            <a:t>Kultur oft als Stakeholder oder Datenspender, weniger als direkter Empfänger von Fördergeldern</a:t>
          </a:r>
          <a:endParaRPr lang="de-DE" sz="1600" dirty="0"/>
        </a:p>
      </dgm:t>
    </dgm:pt>
    <dgm:pt modelId="{4C6D0FD5-7488-495F-B5CF-22AC384CA3A2}" type="parTrans" cxnId="{DF37DC8E-843F-48D1-810E-062356E50904}">
      <dgm:prSet/>
      <dgm:spPr/>
      <dgm:t>
        <a:bodyPr/>
        <a:lstStyle/>
        <a:p>
          <a:endParaRPr lang="de-DE"/>
        </a:p>
      </dgm:t>
    </dgm:pt>
    <dgm:pt modelId="{46BB1D26-A50A-4589-AD3B-763DCE3AF8DF}" type="sibTrans" cxnId="{DF37DC8E-843F-48D1-810E-062356E50904}">
      <dgm:prSet/>
      <dgm:spPr/>
      <dgm:t>
        <a:bodyPr/>
        <a:lstStyle/>
        <a:p>
          <a:endParaRPr lang="de-DE"/>
        </a:p>
      </dgm:t>
    </dgm:pt>
    <dgm:pt modelId="{2EDE87C5-278B-4052-A20A-9C4E8A643CA8}">
      <dgm:prSet custT="1"/>
      <dgm:spPr/>
      <dgm:t>
        <a:bodyPr/>
        <a:lstStyle/>
        <a:p>
          <a:r>
            <a:rPr lang="de-DE" sz="1600" b="0" i="0" dirty="0"/>
            <a:t>Themen wie Kreativwirtschaft, gesellschaftlicher Wandel, Kulturerbe</a:t>
          </a:r>
          <a:endParaRPr lang="de-DE" sz="1600" dirty="0"/>
        </a:p>
      </dgm:t>
    </dgm:pt>
    <dgm:pt modelId="{4D053FCD-5BA4-4E71-A1C3-5F79438A4EFE}" type="parTrans" cxnId="{181C0E64-23B9-4158-B97F-9BDA17F47152}">
      <dgm:prSet/>
      <dgm:spPr/>
      <dgm:t>
        <a:bodyPr/>
        <a:lstStyle/>
        <a:p>
          <a:endParaRPr lang="de-DE"/>
        </a:p>
      </dgm:t>
    </dgm:pt>
    <dgm:pt modelId="{7614F10E-0838-49F8-8C56-D724DC316E94}" type="sibTrans" cxnId="{181C0E64-23B9-4158-B97F-9BDA17F47152}">
      <dgm:prSet/>
      <dgm:spPr/>
      <dgm:t>
        <a:bodyPr/>
        <a:lstStyle/>
        <a:p>
          <a:endParaRPr lang="de-DE"/>
        </a:p>
      </dgm:t>
    </dgm:pt>
    <dgm:pt modelId="{6AD22AFB-5C80-4BD7-B8F9-3DFF0BF29C91}">
      <dgm:prSet custT="1"/>
      <dgm:spPr/>
      <dgm:t>
        <a:bodyPr/>
        <a:lstStyle/>
        <a:p>
          <a:r>
            <a:rPr lang="de-DE" sz="1600" b="0" i="0" dirty="0"/>
            <a:t>Klassische Kulturbetriebe seltener direkt angesprochen</a:t>
          </a:r>
          <a:endParaRPr lang="de-DE" sz="1600" dirty="0"/>
        </a:p>
      </dgm:t>
    </dgm:pt>
    <dgm:pt modelId="{4CBBFF16-7994-4802-8047-571E0AD60BCE}" type="parTrans" cxnId="{E0ED5425-792D-4D5C-B389-2A9CB7D38A46}">
      <dgm:prSet/>
      <dgm:spPr/>
      <dgm:t>
        <a:bodyPr/>
        <a:lstStyle/>
        <a:p>
          <a:endParaRPr lang="de-DE"/>
        </a:p>
      </dgm:t>
    </dgm:pt>
    <dgm:pt modelId="{1E4E73D4-CD07-401D-86B7-7D6B4F53B320}" type="sibTrans" cxnId="{E0ED5425-792D-4D5C-B389-2A9CB7D38A46}">
      <dgm:prSet/>
      <dgm:spPr/>
      <dgm:t>
        <a:bodyPr/>
        <a:lstStyle/>
        <a:p>
          <a:endParaRPr lang="de-DE"/>
        </a:p>
      </dgm:t>
    </dgm:pt>
    <dgm:pt modelId="{2E5F62BB-8A6A-4D4D-9410-EF846315476F}">
      <dgm:prSet/>
      <dgm:spPr/>
      <dgm:t>
        <a:bodyPr/>
        <a:lstStyle/>
        <a:p>
          <a:r>
            <a:rPr lang="de-DE" b="1" i="0"/>
            <a:t>Horizon Europe (2021–2027):</a:t>
          </a:r>
          <a:endParaRPr lang="de-DE"/>
        </a:p>
      </dgm:t>
    </dgm:pt>
    <dgm:pt modelId="{EC902AE6-059F-430D-AA44-F2005F006502}" type="parTrans" cxnId="{F37BA84E-2337-42CC-935A-D6FE79794C7A}">
      <dgm:prSet/>
      <dgm:spPr/>
      <dgm:t>
        <a:bodyPr/>
        <a:lstStyle/>
        <a:p>
          <a:endParaRPr lang="de-DE"/>
        </a:p>
      </dgm:t>
    </dgm:pt>
    <dgm:pt modelId="{3627B6F8-4A6E-4067-AB59-3F0F8FE9AF7D}" type="sibTrans" cxnId="{F37BA84E-2337-42CC-935A-D6FE79794C7A}">
      <dgm:prSet/>
      <dgm:spPr/>
      <dgm:t>
        <a:bodyPr/>
        <a:lstStyle/>
        <a:p>
          <a:endParaRPr lang="de-DE"/>
        </a:p>
      </dgm:t>
    </dgm:pt>
    <dgm:pt modelId="{7966BC35-08E2-4A2B-8650-B20A1AFB01DF}">
      <dgm:prSet custT="1"/>
      <dgm:spPr/>
      <dgm:t>
        <a:bodyPr/>
        <a:lstStyle/>
        <a:p>
          <a:r>
            <a:rPr lang="de-DE" sz="1400" b="1" i="0" dirty="0"/>
            <a:t>Ziele:</a:t>
          </a:r>
          <a:r>
            <a:rPr lang="de-DE" sz="1400" b="0" i="0" dirty="0"/>
            <a:t> </a:t>
          </a:r>
          <a:endParaRPr lang="de-DE" sz="1400" dirty="0"/>
        </a:p>
      </dgm:t>
    </dgm:pt>
    <dgm:pt modelId="{F7F81DC3-10FF-4E8D-ABFF-1E978D2C02E2}" type="parTrans" cxnId="{21B59D74-CF0F-4549-81C5-46A8D7A6A44E}">
      <dgm:prSet/>
      <dgm:spPr/>
      <dgm:t>
        <a:bodyPr/>
        <a:lstStyle/>
        <a:p>
          <a:endParaRPr lang="de-DE"/>
        </a:p>
      </dgm:t>
    </dgm:pt>
    <dgm:pt modelId="{DF1682F1-ED38-4F5E-8D03-312E4810142D}" type="sibTrans" cxnId="{21B59D74-CF0F-4549-81C5-46A8D7A6A44E}">
      <dgm:prSet/>
      <dgm:spPr/>
      <dgm:t>
        <a:bodyPr/>
        <a:lstStyle/>
        <a:p>
          <a:endParaRPr lang="de-DE"/>
        </a:p>
      </dgm:t>
    </dgm:pt>
    <dgm:pt modelId="{3AFB80FF-B30B-4378-A347-4484BB18C370}">
      <dgm:prSet custT="1"/>
      <dgm:spPr/>
      <dgm:t>
        <a:bodyPr/>
        <a:lstStyle/>
        <a:p>
          <a:r>
            <a:rPr lang="de-DE" sz="1400" b="0" i="0" dirty="0"/>
            <a:t>Stärkung der europäischen Innovationskraft und Lösung globaler Herausforderungen</a:t>
          </a:r>
          <a:endParaRPr lang="de-DE" sz="1400" dirty="0"/>
        </a:p>
      </dgm:t>
    </dgm:pt>
    <dgm:pt modelId="{907E8504-7607-4BA6-A667-4C61B68F2294}" type="parTrans" cxnId="{62F43FDB-6B3D-4413-A3E3-E671D4FC8E69}">
      <dgm:prSet/>
      <dgm:spPr/>
      <dgm:t>
        <a:bodyPr/>
        <a:lstStyle/>
        <a:p>
          <a:endParaRPr lang="de-DE"/>
        </a:p>
      </dgm:t>
    </dgm:pt>
    <dgm:pt modelId="{E7F486AC-5E38-4D2C-8181-A87D5763DF20}" type="sibTrans" cxnId="{62F43FDB-6B3D-4413-A3E3-E671D4FC8E69}">
      <dgm:prSet/>
      <dgm:spPr/>
      <dgm:t>
        <a:bodyPr/>
        <a:lstStyle/>
        <a:p>
          <a:endParaRPr lang="de-DE"/>
        </a:p>
      </dgm:t>
    </dgm:pt>
    <dgm:pt modelId="{DB985FC0-F7AA-42D3-8130-8D7E76BFBBE3}">
      <dgm:prSet custT="1"/>
      <dgm:spPr/>
      <dgm:t>
        <a:bodyPr/>
        <a:lstStyle/>
        <a:p>
          <a:r>
            <a:rPr lang="de-DE" sz="1400" b="0" i="0" dirty="0"/>
            <a:t>Cluster 2: „Kultur, Kreativität und inklusive Gesellschaft“ als eigenständiger Bereich</a:t>
          </a:r>
          <a:endParaRPr lang="de-DE" sz="1400" dirty="0"/>
        </a:p>
      </dgm:t>
    </dgm:pt>
    <dgm:pt modelId="{E15B421F-D159-42F5-B855-A37DE82F21BD}" type="parTrans" cxnId="{486D30AC-AF1B-4FC9-8FA2-DAD4E21FAD57}">
      <dgm:prSet/>
      <dgm:spPr/>
      <dgm:t>
        <a:bodyPr/>
        <a:lstStyle/>
        <a:p>
          <a:endParaRPr lang="de-DE"/>
        </a:p>
      </dgm:t>
    </dgm:pt>
    <dgm:pt modelId="{196ECA42-A2ED-41AA-A3E6-5693F070B671}" type="sibTrans" cxnId="{486D30AC-AF1B-4FC9-8FA2-DAD4E21FAD57}">
      <dgm:prSet/>
      <dgm:spPr/>
      <dgm:t>
        <a:bodyPr/>
        <a:lstStyle/>
        <a:p>
          <a:endParaRPr lang="de-DE"/>
        </a:p>
      </dgm:t>
    </dgm:pt>
    <dgm:pt modelId="{7875F3D3-189A-4130-969E-9366075A804E}">
      <dgm:prSet custT="1"/>
      <dgm:spPr/>
      <dgm:t>
        <a:bodyPr/>
        <a:lstStyle/>
        <a:p>
          <a:r>
            <a:rPr lang="de-DE" sz="1400" b="1" i="0" dirty="0"/>
            <a:t>Kulturschwerpunkt:</a:t>
          </a:r>
          <a:r>
            <a:rPr lang="de-DE" sz="1400" b="0" i="0" dirty="0"/>
            <a:t> </a:t>
          </a:r>
          <a:endParaRPr lang="de-DE" sz="1400" dirty="0"/>
        </a:p>
      </dgm:t>
    </dgm:pt>
    <dgm:pt modelId="{3AFA250B-16BD-474C-AA7D-0ED4889AA20D}" type="parTrans" cxnId="{08E43588-F4A5-4F3D-8DCC-2A47BB5DEC0F}">
      <dgm:prSet/>
      <dgm:spPr/>
      <dgm:t>
        <a:bodyPr/>
        <a:lstStyle/>
        <a:p>
          <a:endParaRPr lang="de-DE"/>
        </a:p>
      </dgm:t>
    </dgm:pt>
    <dgm:pt modelId="{FF4B0EDD-EB37-4ECA-96DD-15D9F292BD65}" type="sibTrans" cxnId="{08E43588-F4A5-4F3D-8DCC-2A47BB5DEC0F}">
      <dgm:prSet/>
      <dgm:spPr/>
      <dgm:t>
        <a:bodyPr/>
        <a:lstStyle/>
        <a:p>
          <a:endParaRPr lang="de-DE"/>
        </a:p>
      </dgm:t>
    </dgm:pt>
    <dgm:pt modelId="{BDC93941-EBC9-43A6-AD1B-A095DC90CF32}">
      <dgm:prSet custT="1"/>
      <dgm:spPr/>
      <dgm:t>
        <a:bodyPr/>
        <a:lstStyle/>
        <a:p>
          <a:r>
            <a:rPr lang="de-DE" sz="1400" b="0" i="0" dirty="0"/>
            <a:t>Seit 2023/24: Zunehmend Topics, die klassische Kulturbetriebe direkt ansprechen (z.B. kulturelles Erbe, kreative Industrien)</a:t>
          </a:r>
          <a:endParaRPr lang="de-DE" sz="1400" dirty="0"/>
        </a:p>
      </dgm:t>
    </dgm:pt>
    <dgm:pt modelId="{990B2D2D-3581-4096-BF4A-1A8B782C2D71}" type="parTrans" cxnId="{F396C0D5-0149-45C0-94BC-55CA0BD7CD91}">
      <dgm:prSet/>
      <dgm:spPr/>
      <dgm:t>
        <a:bodyPr/>
        <a:lstStyle/>
        <a:p>
          <a:endParaRPr lang="de-DE"/>
        </a:p>
      </dgm:t>
    </dgm:pt>
    <dgm:pt modelId="{DD744FB7-B5BD-4711-B981-2FE559C47E2E}" type="sibTrans" cxnId="{F396C0D5-0149-45C0-94BC-55CA0BD7CD91}">
      <dgm:prSet/>
      <dgm:spPr/>
      <dgm:t>
        <a:bodyPr/>
        <a:lstStyle/>
        <a:p>
          <a:endParaRPr lang="de-DE"/>
        </a:p>
      </dgm:t>
    </dgm:pt>
    <dgm:pt modelId="{9C4C7F5C-FCAC-4FA2-B2AD-DB4ECDB4B5F7}">
      <dgm:prSet custT="1"/>
      <dgm:spPr/>
      <dgm:t>
        <a:bodyPr/>
        <a:lstStyle/>
        <a:p>
          <a:r>
            <a:rPr lang="de-DE" sz="1400" b="0" i="0" dirty="0"/>
            <a:t>Cluster 2 – Kultur, Kreativität und inklusive Gesellschaft; neue Calls zu Resilient Cultural Heritage, Creative Industries, Cultural </a:t>
          </a:r>
          <a:r>
            <a:rPr lang="de-DE" sz="1400" b="0" i="0" dirty="0" err="1"/>
            <a:t>Participation</a:t>
          </a:r>
          <a:endParaRPr lang="de-DE" sz="1400" dirty="0"/>
        </a:p>
      </dgm:t>
    </dgm:pt>
    <dgm:pt modelId="{020FF215-DDC2-47DF-9FCF-DADA527740E2}" type="parTrans" cxnId="{12B0CA9A-AD3F-4A8B-8792-FBF4012799CC}">
      <dgm:prSet/>
      <dgm:spPr/>
      <dgm:t>
        <a:bodyPr/>
        <a:lstStyle/>
        <a:p>
          <a:endParaRPr lang="de-DE"/>
        </a:p>
      </dgm:t>
    </dgm:pt>
    <dgm:pt modelId="{59AD2C2D-9940-4E9A-A202-74F3BAF4F0EE}" type="sibTrans" cxnId="{12B0CA9A-AD3F-4A8B-8792-FBF4012799CC}">
      <dgm:prSet/>
      <dgm:spPr/>
      <dgm:t>
        <a:bodyPr/>
        <a:lstStyle/>
        <a:p>
          <a:endParaRPr lang="de-DE"/>
        </a:p>
      </dgm:t>
    </dgm:pt>
    <dgm:pt modelId="{E5D64939-2CDC-435F-8995-539782D318F9}">
      <dgm:prSet custT="1"/>
      <dgm:spPr/>
      <dgm:t>
        <a:bodyPr/>
        <a:lstStyle/>
        <a:p>
          <a:r>
            <a:rPr lang="de-DE" sz="1400" b="0" i="0" dirty="0"/>
            <a:t>Mehr Möglichkeiten für Kulturbetriebe, als Antragsteller oder Koordinatoren aufzutreten</a:t>
          </a:r>
          <a:endParaRPr lang="de-DE" sz="1400" dirty="0"/>
        </a:p>
      </dgm:t>
    </dgm:pt>
    <dgm:pt modelId="{84FE511C-F2DF-40C0-A72E-B767D52097A0}" type="parTrans" cxnId="{0FA77592-05DC-433A-AA65-77C50A7CA01E}">
      <dgm:prSet/>
      <dgm:spPr/>
      <dgm:t>
        <a:bodyPr/>
        <a:lstStyle/>
        <a:p>
          <a:endParaRPr lang="de-DE"/>
        </a:p>
      </dgm:t>
    </dgm:pt>
    <dgm:pt modelId="{0B4A7E8B-C856-493B-AD1C-0452937E0C56}" type="sibTrans" cxnId="{0FA77592-05DC-433A-AA65-77C50A7CA01E}">
      <dgm:prSet/>
      <dgm:spPr/>
      <dgm:t>
        <a:bodyPr/>
        <a:lstStyle/>
        <a:p>
          <a:endParaRPr lang="de-DE"/>
        </a:p>
      </dgm:t>
    </dgm:pt>
    <dgm:pt modelId="{692D1F26-2FF2-4743-8C2B-C1842BCDE7F8}" type="pres">
      <dgm:prSet presAssocID="{6C254853-3B67-4182-8DFE-382D98F3E193}" presName="linearFlow" presStyleCnt="0">
        <dgm:presLayoutVars>
          <dgm:dir/>
          <dgm:animLvl val="lvl"/>
          <dgm:resizeHandles val="exact"/>
        </dgm:presLayoutVars>
      </dgm:prSet>
      <dgm:spPr/>
    </dgm:pt>
    <dgm:pt modelId="{7AFC3445-7641-4E26-846D-8B56E879E315}" type="pres">
      <dgm:prSet presAssocID="{F5107AB3-F521-4FCC-A44E-FE2884930B29}" presName="composite" presStyleCnt="0"/>
      <dgm:spPr/>
    </dgm:pt>
    <dgm:pt modelId="{A5E292AF-8873-41B8-92A0-6CEA4558BE10}" type="pres">
      <dgm:prSet presAssocID="{F5107AB3-F521-4FCC-A44E-FE2884930B29}" presName="parentText" presStyleLbl="alignNode1" presStyleIdx="0" presStyleCnt="2">
        <dgm:presLayoutVars>
          <dgm:chMax val="1"/>
          <dgm:bulletEnabled val="1"/>
        </dgm:presLayoutVars>
      </dgm:prSet>
      <dgm:spPr/>
    </dgm:pt>
    <dgm:pt modelId="{674827B3-3892-4592-B382-B5BD093CD21D}" type="pres">
      <dgm:prSet presAssocID="{F5107AB3-F521-4FCC-A44E-FE2884930B29}" presName="descendantText" presStyleLbl="alignAcc1" presStyleIdx="0" presStyleCnt="2">
        <dgm:presLayoutVars>
          <dgm:bulletEnabled val="1"/>
        </dgm:presLayoutVars>
      </dgm:prSet>
      <dgm:spPr/>
    </dgm:pt>
    <dgm:pt modelId="{20D80D71-568A-46A1-A5D2-D7BF42433BC1}" type="pres">
      <dgm:prSet presAssocID="{BCF576E9-6BA4-45CC-A56B-B962DCE1D28D}" presName="sp" presStyleCnt="0"/>
      <dgm:spPr/>
    </dgm:pt>
    <dgm:pt modelId="{4BDE6113-0BCE-49CF-9F73-11635CE0FF56}" type="pres">
      <dgm:prSet presAssocID="{2E5F62BB-8A6A-4D4D-9410-EF846315476F}" presName="composite" presStyleCnt="0"/>
      <dgm:spPr/>
    </dgm:pt>
    <dgm:pt modelId="{BE3914AD-206F-462C-96A4-B86492FEF5B8}" type="pres">
      <dgm:prSet presAssocID="{2E5F62BB-8A6A-4D4D-9410-EF846315476F}" presName="parentText" presStyleLbl="alignNode1" presStyleIdx="1" presStyleCnt="2">
        <dgm:presLayoutVars>
          <dgm:chMax val="1"/>
          <dgm:bulletEnabled val="1"/>
        </dgm:presLayoutVars>
      </dgm:prSet>
      <dgm:spPr/>
    </dgm:pt>
    <dgm:pt modelId="{E41D41E8-BF52-4350-B7D2-860CAF846ACD}" type="pres">
      <dgm:prSet presAssocID="{2E5F62BB-8A6A-4D4D-9410-EF846315476F}" presName="descendantText" presStyleLbl="alignAcc1" presStyleIdx="1" presStyleCnt="2">
        <dgm:presLayoutVars>
          <dgm:bulletEnabled val="1"/>
        </dgm:presLayoutVars>
      </dgm:prSet>
      <dgm:spPr/>
    </dgm:pt>
  </dgm:ptLst>
  <dgm:cxnLst>
    <dgm:cxn modelId="{AA89F102-1DC7-40A2-9BC2-3DDFF23FE518}" type="presOf" srcId="{CA8EB758-AA43-424C-8A9C-3BDE73A5FD65}" destId="{674827B3-3892-4592-B382-B5BD093CD21D}" srcOrd="0" destOrd="3" presId="urn:microsoft.com/office/officeart/2005/8/layout/chevron2"/>
    <dgm:cxn modelId="{1975C111-70D6-4B55-AD16-D91B04CC7ABE}" srcId="{F5107AB3-F521-4FCC-A44E-FE2884930B29}" destId="{1D3262D4-B580-4B59-851F-BB927CB2A669}" srcOrd="0" destOrd="0" parTransId="{00508FB5-5B6A-452C-B085-3836F1EDF20E}" sibTransId="{0079B56E-8325-4116-A6B2-F43FCD0ABBFB}"/>
    <dgm:cxn modelId="{C3243315-4700-4522-9228-16EF4DB7F745}" srcId="{1D3262D4-B580-4B59-851F-BB927CB2A669}" destId="{7DAE59BA-49EB-48F1-953D-22CE4F62A387}" srcOrd="1" destOrd="0" parTransId="{578FBC84-6976-41D3-8157-252FF8019C9E}" sibTransId="{2989FC36-B6A4-4BEA-AA46-794E05AB225F}"/>
    <dgm:cxn modelId="{00BFBA16-EBE0-44AA-B344-6682F2B657EA}" srcId="{F5107AB3-F521-4FCC-A44E-FE2884930B29}" destId="{CA8EB758-AA43-424C-8A9C-3BDE73A5FD65}" srcOrd="1" destOrd="0" parTransId="{B84D680A-5581-4786-9860-4D80A7D98DA0}" sibTransId="{CD736149-DE26-43B7-B636-4BB1E4CD0467}"/>
    <dgm:cxn modelId="{21F89422-EC51-41A2-8ABE-83C0E4CE8901}" type="presOf" srcId="{1D3262D4-B580-4B59-851F-BB927CB2A669}" destId="{674827B3-3892-4592-B382-B5BD093CD21D}" srcOrd="0" destOrd="0" presId="urn:microsoft.com/office/officeart/2005/8/layout/chevron2"/>
    <dgm:cxn modelId="{E0ED5425-792D-4D5C-B389-2A9CB7D38A46}" srcId="{CA8EB758-AA43-424C-8A9C-3BDE73A5FD65}" destId="{6AD22AFB-5C80-4BD7-B8F9-3DFF0BF29C91}" srcOrd="2" destOrd="0" parTransId="{4CBBFF16-7994-4802-8047-571E0AD60BCE}" sibTransId="{1E4E73D4-CD07-401D-86B7-7D6B4F53B320}"/>
    <dgm:cxn modelId="{5A90C130-BA54-4D26-AEE7-32ACB073AE2B}" type="presOf" srcId="{E5D64939-2CDC-435F-8995-539782D318F9}" destId="{E41D41E8-BF52-4350-B7D2-860CAF846ACD}" srcOrd="0" destOrd="6" presId="urn:microsoft.com/office/officeart/2005/8/layout/chevron2"/>
    <dgm:cxn modelId="{F908A43C-5F9C-443C-BCCB-058103891517}" srcId="{6C254853-3B67-4182-8DFE-382D98F3E193}" destId="{F5107AB3-F521-4FCC-A44E-FE2884930B29}" srcOrd="0" destOrd="0" parTransId="{E77A469E-9E82-476D-8422-829987DF7730}" sibTransId="{BCF576E9-6BA4-45CC-A56B-B962DCE1D28D}"/>
    <dgm:cxn modelId="{4D597E5C-2BEC-4F4C-B82F-22EFE85902AE}" type="presOf" srcId="{2D283943-4B11-4D76-BFC1-C04CBE2F7C9E}" destId="{674827B3-3892-4592-B382-B5BD093CD21D}" srcOrd="0" destOrd="4" presId="urn:microsoft.com/office/officeart/2005/8/layout/chevron2"/>
    <dgm:cxn modelId="{181C0E64-23B9-4158-B97F-9BDA17F47152}" srcId="{CA8EB758-AA43-424C-8A9C-3BDE73A5FD65}" destId="{2EDE87C5-278B-4052-A20A-9C4E8A643CA8}" srcOrd="1" destOrd="0" parTransId="{4D053FCD-5BA4-4E71-A1C3-5F79438A4EFE}" sibTransId="{7614F10E-0838-49F8-8C56-D724DC316E94}"/>
    <dgm:cxn modelId="{F37BA84E-2337-42CC-935A-D6FE79794C7A}" srcId="{6C254853-3B67-4182-8DFE-382D98F3E193}" destId="{2E5F62BB-8A6A-4D4D-9410-EF846315476F}" srcOrd="1" destOrd="0" parTransId="{EC902AE6-059F-430D-AA44-F2005F006502}" sibTransId="{3627B6F8-4A6E-4067-AB59-3F0F8FE9AF7D}"/>
    <dgm:cxn modelId="{07ADB24F-3CA1-4506-BBED-1732192724D4}" type="presOf" srcId="{2E5F62BB-8A6A-4D4D-9410-EF846315476F}" destId="{BE3914AD-206F-462C-96A4-B86492FEF5B8}" srcOrd="0" destOrd="0" presId="urn:microsoft.com/office/officeart/2005/8/layout/chevron2"/>
    <dgm:cxn modelId="{273DD472-D3AF-43A6-AD56-E2779C5FD740}" srcId="{1D3262D4-B580-4B59-851F-BB927CB2A669}" destId="{4D31B461-8B02-4CDC-9F1C-9E4E6F77B7BB}" srcOrd="0" destOrd="0" parTransId="{72251231-48FC-4038-83CE-3A6D8A47FAF2}" sibTransId="{813C286F-EA66-42BF-B85B-FF1FB7B34CBD}"/>
    <dgm:cxn modelId="{0C161F73-84E0-46AD-8B8E-1A8A2EE505FF}" type="presOf" srcId="{7966BC35-08E2-4A2B-8650-B20A1AFB01DF}" destId="{E41D41E8-BF52-4350-B7D2-860CAF846ACD}" srcOrd="0" destOrd="0" presId="urn:microsoft.com/office/officeart/2005/8/layout/chevron2"/>
    <dgm:cxn modelId="{21B59D74-CF0F-4549-81C5-46A8D7A6A44E}" srcId="{2E5F62BB-8A6A-4D4D-9410-EF846315476F}" destId="{7966BC35-08E2-4A2B-8650-B20A1AFB01DF}" srcOrd="0" destOrd="0" parTransId="{F7F81DC3-10FF-4E8D-ABFF-1E978D2C02E2}" sibTransId="{DF1682F1-ED38-4F5E-8D03-312E4810142D}"/>
    <dgm:cxn modelId="{797D5757-E0BF-489C-953C-DB3811862797}" type="presOf" srcId="{6AD22AFB-5C80-4BD7-B8F9-3DFF0BF29C91}" destId="{674827B3-3892-4592-B382-B5BD093CD21D}" srcOrd="0" destOrd="6" presId="urn:microsoft.com/office/officeart/2005/8/layout/chevron2"/>
    <dgm:cxn modelId="{CCCCB677-C292-4CB6-8A52-3B5AFCFB76B2}" type="presOf" srcId="{7875F3D3-189A-4130-969E-9366075A804E}" destId="{E41D41E8-BF52-4350-B7D2-860CAF846ACD}" srcOrd="0" destOrd="3" presId="urn:microsoft.com/office/officeart/2005/8/layout/chevron2"/>
    <dgm:cxn modelId="{BC43B981-8349-445B-B821-D7CFF82306B1}" type="presOf" srcId="{F5107AB3-F521-4FCC-A44E-FE2884930B29}" destId="{A5E292AF-8873-41B8-92A0-6CEA4558BE10}" srcOrd="0" destOrd="0" presId="urn:microsoft.com/office/officeart/2005/8/layout/chevron2"/>
    <dgm:cxn modelId="{08E43588-F4A5-4F3D-8DCC-2A47BB5DEC0F}" srcId="{2E5F62BB-8A6A-4D4D-9410-EF846315476F}" destId="{7875F3D3-189A-4130-969E-9366075A804E}" srcOrd="1" destOrd="0" parTransId="{3AFA250B-16BD-474C-AA7D-0ED4889AA20D}" sibTransId="{FF4B0EDD-EB37-4ECA-96DD-15D9F292BD65}"/>
    <dgm:cxn modelId="{DF37DC8E-843F-48D1-810E-062356E50904}" srcId="{CA8EB758-AA43-424C-8A9C-3BDE73A5FD65}" destId="{2D283943-4B11-4D76-BFC1-C04CBE2F7C9E}" srcOrd="0" destOrd="0" parTransId="{4C6D0FD5-7488-495F-B5CF-22AC384CA3A2}" sibTransId="{46BB1D26-A50A-4589-AD3B-763DCE3AF8DF}"/>
    <dgm:cxn modelId="{0FA77592-05DC-433A-AA65-77C50A7CA01E}" srcId="{7875F3D3-189A-4130-969E-9366075A804E}" destId="{E5D64939-2CDC-435F-8995-539782D318F9}" srcOrd="2" destOrd="0" parTransId="{84FE511C-F2DF-40C0-A72E-B767D52097A0}" sibTransId="{0B4A7E8B-C856-493B-AD1C-0452937E0C56}"/>
    <dgm:cxn modelId="{5FFDED97-A859-4392-A990-BE2B7738D052}" type="presOf" srcId="{4D31B461-8B02-4CDC-9F1C-9E4E6F77B7BB}" destId="{674827B3-3892-4592-B382-B5BD093CD21D}" srcOrd="0" destOrd="1" presId="urn:microsoft.com/office/officeart/2005/8/layout/chevron2"/>
    <dgm:cxn modelId="{6C66939A-7D2F-4388-9335-EEB796579D4A}" type="presOf" srcId="{BDC93941-EBC9-43A6-AD1B-A095DC90CF32}" destId="{E41D41E8-BF52-4350-B7D2-860CAF846ACD}" srcOrd="0" destOrd="4" presId="urn:microsoft.com/office/officeart/2005/8/layout/chevron2"/>
    <dgm:cxn modelId="{12B0CA9A-AD3F-4A8B-8792-FBF4012799CC}" srcId="{7875F3D3-189A-4130-969E-9366075A804E}" destId="{9C4C7F5C-FCAC-4FA2-B2AD-DB4ECDB4B5F7}" srcOrd="1" destOrd="0" parTransId="{020FF215-DDC2-47DF-9FCF-DADA527740E2}" sibTransId="{59AD2C2D-9940-4E9A-A202-74F3BAF4F0EE}"/>
    <dgm:cxn modelId="{FD2BB9A6-03F4-42A4-A10D-D57A0DEBD2B3}" type="presOf" srcId="{6C254853-3B67-4182-8DFE-382D98F3E193}" destId="{692D1F26-2FF2-4743-8C2B-C1842BCDE7F8}" srcOrd="0" destOrd="0" presId="urn:microsoft.com/office/officeart/2005/8/layout/chevron2"/>
    <dgm:cxn modelId="{486D30AC-AF1B-4FC9-8FA2-DAD4E21FAD57}" srcId="{7966BC35-08E2-4A2B-8650-B20A1AFB01DF}" destId="{DB985FC0-F7AA-42D3-8130-8D7E76BFBBE3}" srcOrd="1" destOrd="0" parTransId="{E15B421F-D159-42F5-B855-A37DE82F21BD}" sibTransId="{196ECA42-A2ED-41AA-A3E6-5693F070B671}"/>
    <dgm:cxn modelId="{5A3C74AF-6761-4E03-B31E-FE0539B08D89}" type="presOf" srcId="{3AFB80FF-B30B-4378-A347-4484BB18C370}" destId="{E41D41E8-BF52-4350-B7D2-860CAF846ACD}" srcOrd="0" destOrd="1" presId="urn:microsoft.com/office/officeart/2005/8/layout/chevron2"/>
    <dgm:cxn modelId="{2A97D3B2-B3A6-4B49-B224-CFBFEAF83348}" type="presOf" srcId="{9C4C7F5C-FCAC-4FA2-B2AD-DB4ECDB4B5F7}" destId="{E41D41E8-BF52-4350-B7D2-860CAF846ACD}" srcOrd="0" destOrd="5" presId="urn:microsoft.com/office/officeart/2005/8/layout/chevron2"/>
    <dgm:cxn modelId="{3AF537B3-CB1E-43F4-8C09-522563918FB8}" type="presOf" srcId="{DB985FC0-F7AA-42D3-8130-8D7E76BFBBE3}" destId="{E41D41E8-BF52-4350-B7D2-860CAF846ACD}" srcOrd="0" destOrd="2" presId="urn:microsoft.com/office/officeart/2005/8/layout/chevron2"/>
    <dgm:cxn modelId="{AB5773B6-771E-49C1-AB77-579E4F5458C6}" type="presOf" srcId="{7DAE59BA-49EB-48F1-953D-22CE4F62A387}" destId="{674827B3-3892-4592-B382-B5BD093CD21D}" srcOrd="0" destOrd="2" presId="urn:microsoft.com/office/officeart/2005/8/layout/chevron2"/>
    <dgm:cxn modelId="{F396C0D5-0149-45C0-94BC-55CA0BD7CD91}" srcId="{7875F3D3-189A-4130-969E-9366075A804E}" destId="{BDC93941-EBC9-43A6-AD1B-A095DC90CF32}" srcOrd="0" destOrd="0" parTransId="{990B2D2D-3581-4096-BF4A-1A8B782C2D71}" sibTransId="{DD744FB7-B5BD-4711-B981-2FE559C47E2E}"/>
    <dgm:cxn modelId="{62F43FDB-6B3D-4413-A3E3-E671D4FC8E69}" srcId="{7966BC35-08E2-4A2B-8650-B20A1AFB01DF}" destId="{3AFB80FF-B30B-4378-A347-4484BB18C370}" srcOrd="0" destOrd="0" parTransId="{907E8504-7607-4BA6-A667-4C61B68F2294}" sibTransId="{E7F486AC-5E38-4D2C-8181-A87D5763DF20}"/>
    <dgm:cxn modelId="{E95C19F7-3D36-4520-B5DC-637E037751D7}" type="presOf" srcId="{2EDE87C5-278B-4052-A20A-9C4E8A643CA8}" destId="{674827B3-3892-4592-B382-B5BD093CD21D}" srcOrd="0" destOrd="5" presId="urn:microsoft.com/office/officeart/2005/8/layout/chevron2"/>
    <dgm:cxn modelId="{7DEED2AB-41B5-401E-BD46-49514D448DAA}" type="presParOf" srcId="{692D1F26-2FF2-4743-8C2B-C1842BCDE7F8}" destId="{7AFC3445-7641-4E26-846D-8B56E879E315}" srcOrd="0" destOrd="0" presId="urn:microsoft.com/office/officeart/2005/8/layout/chevron2"/>
    <dgm:cxn modelId="{3B7CB7A3-AE6E-415A-BA0D-89290D5C33F1}" type="presParOf" srcId="{7AFC3445-7641-4E26-846D-8B56E879E315}" destId="{A5E292AF-8873-41B8-92A0-6CEA4558BE10}" srcOrd="0" destOrd="0" presId="urn:microsoft.com/office/officeart/2005/8/layout/chevron2"/>
    <dgm:cxn modelId="{8ACB31D4-AD9E-4ABC-9CE9-1B4C9D221B99}" type="presParOf" srcId="{7AFC3445-7641-4E26-846D-8B56E879E315}" destId="{674827B3-3892-4592-B382-B5BD093CD21D}" srcOrd="1" destOrd="0" presId="urn:microsoft.com/office/officeart/2005/8/layout/chevron2"/>
    <dgm:cxn modelId="{BF1E410C-3EC0-4E4E-9B81-402F6DEB4E14}" type="presParOf" srcId="{692D1F26-2FF2-4743-8C2B-C1842BCDE7F8}" destId="{20D80D71-568A-46A1-A5D2-D7BF42433BC1}" srcOrd="1" destOrd="0" presId="urn:microsoft.com/office/officeart/2005/8/layout/chevron2"/>
    <dgm:cxn modelId="{8AA02CB8-0D4E-43B7-BA5B-845F205BF7DE}" type="presParOf" srcId="{692D1F26-2FF2-4743-8C2B-C1842BCDE7F8}" destId="{4BDE6113-0BCE-49CF-9F73-11635CE0FF56}" srcOrd="2" destOrd="0" presId="urn:microsoft.com/office/officeart/2005/8/layout/chevron2"/>
    <dgm:cxn modelId="{93A6E635-0041-4F0B-9D81-A9AAFFB06CC2}" type="presParOf" srcId="{4BDE6113-0BCE-49CF-9F73-11635CE0FF56}" destId="{BE3914AD-206F-462C-96A4-B86492FEF5B8}" srcOrd="0" destOrd="0" presId="urn:microsoft.com/office/officeart/2005/8/layout/chevron2"/>
    <dgm:cxn modelId="{93298645-DB92-4589-BBDD-EC7B06FCCF05}" type="presParOf" srcId="{4BDE6113-0BCE-49CF-9F73-11635CE0FF56}" destId="{E41D41E8-BF52-4350-B7D2-860CAF846ACD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05CD09-6EA6-4CA5-9FB8-DFCDB9F1031E}">
      <dsp:nvSpPr>
        <dsp:cNvPr id="0" name=""/>
        <dsp:cNvSpPr/>
      </dsp:nvSpPr>
      <dsp:spPr>
        <a:xfrm rot="5400000">
          <a:off x="7963143" y="-3425883"/>
          <a:ext cx="818918" cy="7880096"/>
        </a:xfrm>
        <a:prstGeom prst="round2SameRect">
          <a:avLst/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4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2200" b="0" i="0" kern="1200"/>
            <a:t>Mehrjährige Förderprogramme der EU zur Finanzierung von Forschung, Innovation und gesellschaftlichen Herausforderungen</a:t>
          </a:r>
          <a:endParaRPr lang="de-DE" sz="2200" kern="1200"/>
        </a:p>
      </dsp:txBody>
      <dsp:txXfrm rot="-5400000">
        <a:off x="4432554" y="144682"/>
        <a:ext cx="7840120" cy="738966"/>
      </dsp:txXfrm>
    </dsp:sp>
    <dsp:sp modelId="{40F0B4CB-EC4C-4241-9916-3FDCA5FE73C7}">
      <dsp:nvSpPr>
        <dsp:cNvPr id="0" name=""/>
        <dsp:cNvSpPr/>
      </dsp:nvSpPr>
      <dsp:spPr>
        <a:xfrm>
          <a:off x="0" y="2341"/>
          <a:ext cx="4432554" cy="1023647"/>
        </a:xfrm>
        <a:prstGeom prst="roundRect">
          <a:avLst/>
        </a:prstGeom>
        <a:solidFill>
          <a:schemeClr val="accent4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310" tIns="97155" rIns="194310" bIns="97155" numCol="1" spcCol="1270" anchor="ctr" anchorCtr="0">
          <a:noAutofit/>
        </a:bodyPr>
        <a:lstStyle/>
        <a:p>
          <a:pPr marL="0" lvl="0" indent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5100" b="1" i="0" kern="1200" dirty="0"/>
            <a:t>Definition</a:t>
          </a:r>
          <a:r>
            <a:rPr lang="de-DE" sz="5100" b="0" i="0" kern="1200" dirty="0"/>
            <a:t> </a:t>
          </a:r>
          <a:endParaRPr lang="de-DE" sz="5100" kern="1200" dirty="0"/>
        </a:p>
      </dsp:txBody>
      <dsp:txXfrm>
        <a:off x="49970" y="52311"/>
        <a:ext cx="4332614" cy="923707"/>
      </dsp:txXfrm>
    </dsp:sp>
    <dsp:sp modelId="{5795A563-A87F-4323-9950-5544C41350DF}">
      <dsp:nvSpPr>
        <dsp:cNvPr id="0" name=""/>
        <dsp:cNvSpPr/>
      </dsp:nvSpPr>
      <dsp:spPr>
        <a:xfrm rot="5400000">
          <a:off x="7963143" y="-2351053"/>
          <a:ext cx="818918" cy="7880096"/>
        </a:xfrm>
        <a:prstGeom prst="round2SameRect">
          <a:avLst/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4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2200" b="0" i="0" kern="1200"/>
            <a:t>Förderung von Kooperationen, Wissensaustausch und Innovation in Europa</a:t>
          </a:r>
          <a:endParaRPr lang="de-DE" sz="2200" kern="1200"/>
        </a:p>
      </dsp:txBody>
      <dsp:txXfrm rot="-5400000">
        <a:off x="4432554" y="1219512"/>
        <a:ext cx="7840120" cy="738966"/>
      </dsp:txXfrm>
    </dsp:sp>
    <dsp:sp modelId="{76AFD661-CAAE-46E7-8DD5-A5BDB8EAE750}">
      <dsp:nvSpPr>
        <dsp:cNvPr id="0" name=""/>
        <dsp:cNvSpPr/>
      </dsp:nvSpPr>
      <dsp:spPr>
        <a:xfrm>
          <a:off x="0" y="1077171"/>
          <a:ext cx="4432554" cy="1023647"/>
        </a:xfrm>
        <a:prstGeom prst="roundRect">
          <a:avLst/>
        </a:prstGeom>
        <a:solidFill>
          <a:schemeClr val="accent4">
            <a:alpha val="90000"/>
            <a:hueOff val="0"/>
            <a:satOff val="0"/>
            <a:lumOff val="0"/>
            <a:alphaOff val="-1000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310" tIns="97155" rIns="194310" bIns="97155" numCol="1" spcCol="1270" anchor="ctr" anchorCtr="0">
          <a:noAutofit/>
        </a:bodyPr>
        <a:lstStyle/>
        <a:p>
          <a:pPr marL="0" lvl="0" indent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5100" b="1" i="0" kern="1200"/>
            <a:t>Ziel</a:t>
          </a:r>
          <a:r>
            <a:rPr lang="de-DE" sz="5100" b="0" i="0" kern="1200"/>
            <a:t> </a:t>
          </a:r>
          <a:endParaRPr lang="de-DE" sz="5100" kern="1200"/>
        </a:p>
      </dsp:txBody>
      <dsp:txXfrm>
        <a:off x="49970" y="1127141"/>
        <a:ext cx="4332614" cy="923707"/>
      </dsp:txXfrm>
    </dsp:sp>
    <dsp:sp modelId="{093880E5-5B31-4826-AD82-3522A38ED63F}">
      <dsp:nvSpPr>
        <dsp:cNvPr id="0" name=""/>
        <dsp:cNvSpPr/>
      </dsp:nvSpPr>
      <dsp:spPr>
        <a:xfrm rot="5400000">
          <a:off x="7963143" y="-1276223"/>
          <a:ext cx="818918" cy="7880096"/>
        </a:xfrm>
        <a:prstGeom prst="round2SameRect">
          <a:avLst/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4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2200" b="0" i="0" kern="1200"/>
            <a:t>Themen und Schwerpunkte werden regelmäßig angepasst</a:t>
          </a:r>
          <a:endParaRPr lang="de-DE" sz="2200" kern="1200"/>
        </a:p>
      </dsp:txBody>
      <dsp:txXfrm rot="-5400000">
        <a:off x="4432554" y="2294342"/>
        <a:ext cx="7840120" cy="738966"/>
      </dsp:txXfrm>
    </dsp:sp>
    <dsp:sp modelId="{720885FD-300E-4CDD-A53F-BC93C2ED5C70}">
      <dsp:nvSpPr>
        <dsp:cNvPr id="0" name=""/>
        <dsp:cNvSpPr/>
      </dsp:nvSpPr>
      <dsp:spPr>
        <a:xfrm>
          <a:off x="0" y="2152001"/>
          <a:ext cx="4432554" cy="1023647"/>
        </a:xfrm>
        <a:prstGeom prst="roundRect">
          <a:avLst/>
        </a:prstGeom>
        <a:solidFill>
          <a:schemeClr val="accent4">
            <a:alpha val="90000"/>
            <a:hueOff val="0"/>
            <a:satOff val="0"/>
            <a:lumOff val="0"/>
            <a:alphaOff val="-2000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310" tIns="97155" rIns="194310" bIns="97155" numCol="1" spcCol="1270" anchor="ctr" anchorCtr="0">
          <a:noAutofit/>
        </a:bodyPr>
        <a:lstStyle/>
        <a:p>
          <a:pPr marL="0" lvl="0" indent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5100" b="1" i="0" kern="1200"/>
            <a:t>Besonderheit</a:t>
          </a:r>
          <a:r>
            <a:rPr lang="de-DE" sz="5100" b="0" i="0" kern="1200"/>
            <a:t> </a:t>
          </a:r>
          <a:endParaRPr lang="de-DE" sz="5100" kern="1200"/>
        </a:p>
      </dsp:txBody>
      <dsp:txXfrm>
        <a:off x="49970" y="2201971"/>
        <a:ext cx="4332614" cy="923707"/>
      </dsp:txXfrm>
    </dsp:sp>
    <dsp:sp modelId="{8304AB54-1C34-47EB-86EE-F1D23A9430E4}">
      <dsp:nvSpPr>
        <dsp:cNvPr id="0" name=""/>
        <dsp:cNvSpPr/>
      </dsp:nvSpPr>
      <dsp:spPr>
        <a:xfrm rot="5400000">
          <a:off x="7963143" y="-201393"/>
          <a:ext cx="818918" cy="7880096"/>
        </a:xfrm>
        <a:prstGeom prst="round2SameRect">
          <a:avLst/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4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2200" b="0" i="0" kern="1200"/>
            <a:t>Horizon Europe (Laufzeit 2021–2027) – Nachfolger von Horizon 2020</a:t>
          </a:r>
          <a:endParaRPr lang="de-DE" sz="2200" kern="1200"/>
        </a:p>
      </dsp:txBody>
      <dsp:txXfrm rot="-5400000">
        <a:off x="4432554" y="3369172"/>
        <a:ext cx="7840120" cy="738966"/>
      </dsp:txXfrm>
    </dsp:sp>
    <dsp:sp modelId="{315D8E9A-D0FF-4185-A6D0-7C2709A580A7}">
      <dsp:nvSpPr>
        <dsp:cNvPr id="0" name=""/>
        <dsp:cNvSpPr/>
      </dsp:nvSpPr>
      <dsp:spPr>
        <a:xfrm>
          <a:off x="0" y="3226831"/>
          <a:ext cx="4432554" cy="1023647"/>
        </a:xfrm>
        <a:prstGeom prst="roundRect">
          <a:avLst/>
        </a:prstGeom>
        <a:solidFill>
          <a:schemeClr val="accent4">
            <a:alpha val="90000"/>
            <a:hueOff val="0"/>
            <a:satOff val="0"/>
            <a:lumOff val="0"/>
            <a:alphaOff val="-3000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310" tIns="97155" rIns="194310" bIns="97155" numCol="1" spcCol="1270" anchor="ctr" anchorCtr="0">
          <a:noAutofit/>
        </a:bodyPr>
        <a:lstStyle/>
        <a:p>
          <a:pPr marL="0" lvl="0" indent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5100" b="1" i="0" kern="1200"/>
            <a:t>Aktuell</a:t>
          </a:r>
          <a:endParaRPr lang="de-DE" sz="5100" kern="1200"/>
        </a:p>
      </dsp:txBody>
      <dsp:txXfrm>
        <a:off x="49970" y="3276801"/>
        <a:ext cx="4332614" cy="923707"/>
      </dsp:txXfrm>
    </dsp:sp>
    <dsp:sp modelId="{A1329EC1-F313-4DA6-87CB-AC0AD0DD3841}">
      <dsp:nvSpPr>
        <dsp:cNvPr id="0" name=""/>
        <dsp:cNvSpPr/>
      </dsp:nvSpPr>
      <dsp:spPr>
        <a:xfrm rot="5400000">
          <a:off x="7963143" y="873436"/>
          <a:ext cx="818918" cy="7880096"/>
        </a:xfrm>
        <a:prstGeom prst="round2SameRect">
          <a:avLst/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4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2200" b="0" i="0" kern="1200"/>
            <a:t>Cluster zur thematischen Bündelung, z. B. Cluster 2 für </a:t>
          </a:r>
          <a:r>
            <a:rPr lang="de-DE" sz="2200" b="0" i="1" kern="1200"/>
            <a:t>Kultur, Kreativität und inklusive Gesellschaft</a:t>
          </a:r>
          <a:endParaRPr lang="de-DE" sz="2200" kern="1200"/>
        </a:p>
      </dsp:txBody>
      <dsp:txXfrm rot="-5400000">
        <a:off x="4432554" y="4444001"/>
        <a:ext cx="7840120" cy="738966"/>
      </dsp:txXfrm>
    </dsp:sp>
    <dsp:sp modelId="{CE6D5855-3AF7-4768-B791-721BB336E5D0}">
      <dsp:nvSpPr>
        <dsp:cNvPr id="0" name=""/>
        <dsp:cNvSpPr/>
      </dsp:nvSpPr>
      <dsp:spPr>
        <a:xfrm>
          <a:off x="0" y="4301661"/>
          <a:ext cx="4432554" cy="1023647"/>
        </a:xfrm>
        <a:prstGeom prst="roundRect">
          <a:avLst/>
        </a:prstGeom>
        <a:solidFill>
          <a:schemeClr val="accent4">
            <a:alpha val="90000"/>
            <a:hueOff val="0"/>
            <a:satOff val="0"/>
            <a:lumOff val="0"/>
            <a:alphaOff val="-4000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310" tIns="97155" rIns="194310" bIns="97155" numCol="1" spcCol="1270" anchor="ctr" anchorCtr="0">
          <a:noAutofit/>
        </a:bodyPr>
        <a:lstStyle/>
        <a:p>
          <a:pPr marL="0" lvl="0" indent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5100" b="1" i="0" kern="1200"/>
            <a:t>Struktur</a:t>
          </a:r>
          <a:endParaRPr lang="de-DE" sz="5100" kern="1200"/>
        </a:p>
      </dsp:txBody>
      <dsp:txXfrm>
        <a:off x="49970" y="4351631"/>
        <a:ext cx="4332614" cy="92370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70D57F-A2D8-43C9-8A4D-870F4A2D2A5E}">
      <dsp:nvSpPr>
        <dsp:cNvPr id="0" name=""/>
        <dsp:cNvSpPr/>
      </dsp:nvSpPr>
      <dsp:spPr>
        <a:xfrm rot="5400000">
          <a:off x="-420234" y="423342"/>
          <a:ext cx="2801561" cy="1961093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800" b="1" i="0" kern="1200"/>
            <a:t>FP6 (2002–2006):</a:t>
          </a:r>
          <a:endParaRPr lang="de-DE" sz="2800" kern="1200" dirty="0"/>
        </a:p>
      </dsp:txBody>
      <dsp:txXfrm rot="-5400000">
        <a:off x="1" y="983655"/>
        <a:ext cx="1961093" cy="840468"/>
      </dsp:txXfrm>
    </dsp:sp>
    <dsp:sp modelId="{EF205347-40FE-41BE-BF42-F2722C7BDA87}">
      <dsp:nvSpPr>
        <dsp:cNvPr id="0" name=""/>
        <dsp:cNvSpPr/>
      </dsp:nvSpPr>
      <dsp:spPr>
        <a:xfrm rot="5400000">
          <a:off x="6226364" y="-4262163"/>
          <a:ext cx="1821015" cy="1035155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400" b="1" i="0" kern="1200" dirty="0"/>
            <a:t>Ziele:</a:t>
          </a:r>
          <a:r>
            <a:rPr lang="de-DE" sz="1400" b="0" i="0" kern="1200" dirty="0"/>
            <a:t> </a:t>
          </a:r>
          <a:endParaRPr lang="de-DE" sz="1400" kern="1200" dirty="0"/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400" b="0" i="0" kern="1200" dirty="0"/>
            <a:t>Stärkung der europäischen Forschung und technologischen Entwicklung</a:t>
          </a:r>
          <a:endParaRPr lang="de-DE" sz="1400" kern="1200" dirty="0"/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400" b="0" i="0" kern="1200" dirty="0"/>
            <a:t>Förderung der internationalen Zusammenarbeit</a:t>
          </a:r>
          <a:endParaRPr lang="de-D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400" b="1" i="0" kern="1200" dirty="0"/>
            <a:t>Kulturschwerpunkt:</a:t>
          </a:r>
          <a:r>
            <a:rPr lang="de-DE" sz="1400" b="0" i="0" kern="1200" dirty="0"/>
            <a:t> </a:t>
          </a:r>
          <a:endParaRPr lang="de-DE" sz="1400" kern="1200" dirty="0"/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400" b="0" i="0" kern="1200" dirty="0"/>
            <a:t>Kultur als Querschnittsthema, aber keine expliziten Förderlinien für klassische Kulturbetriebe</a:t>
          </a:r>
          <a:endParaRPr lang="de-DE" sz="1400" kern="1200" dirty="0"/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400" b="0" i="0" kern="1200" dirty="0"/>
            <a:t>Fokus auf sozialwissenschaftliche Forschung zu Identität, Vielfalt und interkultureller Kommunikation</a:t>
          </a:r>
          <a:endParaRPr lang="de-DE" sz="1400" kern="1200" dirty="0"/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400" b="0" i="0" kern="1200" dirty="0"/>
            <a:t>weniger auf praktische Kulturprojekte</a:t>
          </a:r>
          <a:endParaRPr lang="de-DE" sz="1400" kern="1200" dirty="0"/>
        </a:p>
      </dsp:txBody>
      <dsp:txXfrm rot="-5400000">
        <a:off x="1961094" y="92002"/>
        <a:ext cx="10262662" cy="1643225"/>
      </dsp:txXfrm>
    </dsp:sp>
    <dsp:sp modelId="{0E8ECA0C-940B-41E1-B967-95C04C398580}">
      <dsp:nvSpPr>
        <dsp:cNvPr id="0" name=""/>
        <dsp:cNvSpPr/>
      </dsp:nvSpPr>
      <dsp:spPr>
        <a:xfrm rot="5400000">
          <a:off x="-420234" y="2943214"/>
          <a:ext cx="2801561" cy="1961093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800" b="1" i="0" kern="1200"/>
            <a:t>FP7 (2007–2013):</a:t>
          </a:r>
          <a:endParaRPr lang="de-DE" sz="2800" kern="1200"/>
        </a:p>
      </dsp:txBody>
      <dsp:txXfrm rot="-5400000">
        <a:off x="1" y="3503527"/>
        <a:ext cx="1961093" cy="840468"/>
      </dsp:txXfrm>
    </dsp:sp>
    <dsp:sp modelId="{FC48D52B-D3EB-4B6B-8923-F19A2555971C}">
      <dsp:nvSpPr>
        <dsp:cNvPr id="0" name=""/>
        <dsp:cNvSpPr/>
      </dsp:nvSpPr>
      <dsp:spPr>
        <a:xfrm rot="5400000">
          <a:off x="6226364" y="-1742290"/>
          <a:ext cx="1821015" cy="1035155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400" b="1" i="0" kern="1200" dirty="0"/>
            <a:t>Ziele:</a:t>
          </a:r>
          <a:r>
            <a:rPr lang="de-DE" sz="1400" b="0" i="0" kern="1200" dirty="0"/>
            <a:t> </a:t>
          </a:r>
          <a:endParaRPr lang="de-DE" sz="1400" kern="1200" dirty="0"/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400" b="0" i="0" kern="1200" dirty="0"/>
            <a:t>Ausbau der europäischen Forschungs- und Innovationskapazitäten</a:t>
          </a:r>
          <a:endParaRPr lang="de-DE" sz="1400" kern="1200" dirty="0"/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400" b="0" i="0" kern="1200" dirty="0"/>
            <a:t>Explizite Förderung von Kultur- und Kreativprojekten (z.B. im Bereich „Sozioökonomische Wissenschaften und Geisteswissenschaften“)</a:t>
          </a:r>
          <a:endParaRPr lang="de-D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400" b="1" i="0" kern="1200" dirty="0"/>
            <a:t>Kulturschwerpunkt:</a:t>
          </a:r>
          <a:r>
            <a:rPr lang="de-DE" sz="1400" b="0" i="0" kern="1200" dirty="0"/>
            <a:t> </a:t>
          </a:r>
          <a:endParaRPr lang="de-DE" sz="1400" kern="1200" dirty="0"/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400" b="0" i="0" kern="1200" dirty="0"/>
            <a:t>Erstmals gezielte Ausschreibungen für Kultur- und Kreativwirtschaft</a:t>
          </a:r>
          <a:endParaRPr lang="de-DE" sz="1400" kern="1200" dirty="0"/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400" b="0" i="0" kern="1200" dirty="0"/>
            <a:t>Themen zu kultureller Diversität, Migration, europäischem Erbe</a:t>
          </a:r>
          <a:endParaRPr lang="de-DE" sz="1400" kern="1200" dirty="0"/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400" b="0" i="0" kern="1200" dirty="0"/>
            <a:t>Klassische Kulturbetriebe vermehrt Partner in Projekten zu Kulturerbe und Erinnerungskultur, oft in Zusammenarbeit mit Forschungseinrichtungen</a:t>
          </a:r>
          <a:endParaRPr lang="de-DE" sz="1200" kern="1200" dirty="0"/>
        </a:p>
      </dsp:txBody>
      <dsp:txXfrm rot="-5400000">
        <a:off x="1961094" y="2611875"/>
        <a:ext cx="10262662" cy="164322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E292AF-8873-41B8-92A0-6CEA4558BE10}">
      <dsp:nvSpPr>
        <dsp:cNvPr id="0" name=""/>
        <dsp:cNvSpPr/>
      </dsp:nvSpPr>
      <dsp:spPr>
        <a:xfrm rot="5400000">
          <a:off x="-439450" y="446112"/>
          <a:ext cx="2929671" cy="2050770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400" b="1" i="0" kern="1200"/>
            <a:t>Horizon 2020 (2014–2020):</a:t>
          </a:r>
          <a:endParaRPr lang="de-DE" sz="2400" kern="1200"/>
        </a:p>
      </dsp:txBody>
      <dsp:txXfrm rot="-5400000">
        <a:off x="1" y="1032046"/>
        <a:ext cx="2050770" cy="878901"/>
      </dsp:txXfrm>
    </dsp:sp>
    <dsp:sp modelId="{674827B3-3892-4592-B382-B5BD093CD21D}">
      <dsp:nvSpPr>
        <dsp:cNvPr id="0" name=""/>
        <dsp:cNvSpPr/>
      </dsp:nvSpPr>
      <dsp:spPr>
        <a:xfrm rot="5400000">
          <a:off x="6229567" y="-4172135"/>
          <a:ext cx="1904286" cy="1026188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600" b="1" i="0" kern="1200" dirty="0"/>
            <a:t>Ziele:</a:t>
          </a:r>
          <a:r>
            <a:rPr lang="de-DE" sz="1600" b="0" i="0" kern="1200" dirty="0"/>
            <a:t> </a:t>
          </a:r>
          <a:endParaRPr lang="de-DE" sz="1600" kern="1200" dirty="0"/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600" b="0" i="0" kern="1200" dirty="0"/>
            <a:t>Förderung von Innovation, Wettbewerbsfähigkeit und gesellschaftlichen Herausforderungen</a:t>
          </a:r>
          <a:endParaRPr lang="de-DE" sz="1600" kern="1200" dirty="0"/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600" b="0" i="0" kern="1200" dirty="0"/>
            <a:t>Kultur als Teil des Themas „Inklusive, innovative und reflektierende Gesellschaften“ (Cluster 2)</a:t>
          </a:r>
          <a:endParaRPr lang="de-DE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600" b="1" i="0" kern="1200"/>
            <a:t>Kulturschwerpunkt:</a:t>
          </a:r>
          <a:r>
            <a:rPr lang="de-DE" sz="1600" b="0" i="0" kern="1200"/>
            <a:t> </a:t>
          </a:r>
          <a:endParaRPr lang="de-DE" sz="1600" kern="1200"/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600" b="0" i="0" kern="1200" dirty="0"/>
            <a:t>Kultur oft als Stakeholder oder Datenspender, weniger als direkter Empfänger von Fördergeldern</a:t>
          </a:r>
          <a:endParaRPr lang="de-DE" sz="1600" kern="1200" dirty="0"/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600" b="0" i="0" kern="1200" dirty="0"/>
            <a:t>Themen wie Kreativwirtschaft, gesellschaftlicher Wandel, Kulturerbe</a:t>
          </a:r>
          <a:endParaRPr lang="de-DE" sz="1600" kern="1200" dirty="0"/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600" b="0" i="0" kern="1200" dirty="0"/>
            <a:t>Klassische Kulturbetriebe seltener direkt angesprochen</a:t>
          </a:r>
          <a:endParaRPr lang="de-DE" sz="1600" kern="1200" dirty="0"/>
        </a:p>
      </dsp:txBody>
      <dsp:txXfrm rot="-5400000">
        <a:off x="2050770" y="99622"/>
        <a:ext cx="10168920" cy="1718366"/>
      </dsp:txXfrm>
    </dsp:sp>
    <dsp:sp modelId="{BE3914AD-206F-462C-96A4-B86492FEF5B8}">
      <dsp:nvSpPr>
        <dsp:cNvPr id="0" name=""/>
        <dsp:cNvSpPr/>
      </dsp:nvSpPr>
      <dsp:spPr>
        <a:xfrm rot="5400000">
          <a:off x="-439450" y="3095140"/>
          <a:ext cx="2929671" cy="2050770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400" b="1" i="0" kern="1200"/>
            <a:t>Horizon Europe (2021–2027):</a:t>
          </a:r>
          <a:endParaRPr lang="de-DE" sz="2400" kern="1200"/>
        </a:p>
      </dsp:txBody>
      <dsp:txXfrm rot="-5400000">
        <a:off x="1" y="3681074"/>
        <a:ext cx="2050770" cy="878901"/>
      </dsp:txXfrm>
    </dsp:sp>
    <dsp:sp modelId="{E41D41E8-BF52-4350-B7D2-860CAF846ACD}">
      <dsp:nvSpPr>
        <dsp:cNvPr id="0" name=""/>
        <dsp:cNvSpPr/>
      </dsp:nvSpPr>
      <dsp:spPr>
        <a:xfrm rot="5400000">
          <a:off x="6229567" y="-1523107"/>
          <a:ext cx="1904286" cy="1026188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400" b="1" i="0" kern="1200" dirty="0"/>
            <a:t>Ziele:</a:t>
          </a:r>
          <a:r>
            <a:rPr lang="de-DE" sz="1400" b="0" i="0" kern="1200" dirty="0"/>
            <a:t> </a:t>
          </a:r>
          <a:endParaRPr lang="de-DE" sz="1400" kern="1200" dirty="0"/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400" b="0" i="0" kern="1200" dirty="0"/>
            <a:t>Stärkung der europäischen Innovationskraft und Lösung globaler Herausforderungen</a:t>
          </a:r>
          <a:endParaRPr lang="de-DE" sz="1400" kern="1200" dirty="0"/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400" b="0" i="0" kern="1200" dirty="0"/>
            <a:t>Cluster 2: „Kultur, Kreativität und inklusive Gesellschaft“ als eigenständiger Bereich</a:t>
          </a:r>
          <a:endParaRPr lang="de-D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400" b="1" i="0" kern="1200" dirty="0"/>
            <a:t>Kulturschwerpunkt:</a:t>
          </a:r>
          <a:r>
            <a:rPr lang="de-DE" sz="1400" b="0" i="0" kern="1200" dirty="0"/>
            <a:t> </a:t>
          </a:r>
          <a:endParaRPr lang="de-DE" sz="1400" kern="1200" dirty="0"/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400" b="0" i="0" kern="1200" dirty="0"/>
            <a:t>Seit 2023/24: Zunehmend Topics, die klassische Kulturbetriebe direkt ansprechen (z.B. kulturelles Erbe, kreative Industrien)</a:t>
          </a:r>
          <a:endParaRPr lang="de-DE" sz="1400" kern="1200" dirty="0"/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400" b="0" i="0" kern="1200" dirty="0"/>
            <a:t>Cluster 2 – Kultur, Kreativität und inklusive Gesellschaft; neue Calls zu Resilient Cultural Heritage, Creative Industries, Cultural </a:t>
          </a:r>
          <a:r>
            <a:rPr lang="de-DE" sz="1400" b="0" i="0" kern="1200" dirty="0" err="1"/>
            <a:t>Participation</a:t>
          </a:r>
          <a:endParaRPr lang="de-DE" sz="1400" kern="1200" dirty="0"/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400" b="0" i="0" kern="1200" dirty="0"/>
            <a:t>Mehr Möglichkeiten für Kulturbetriebe, als Antragsteller oder Koordinatoren aufzutreten</a:t>
          </a:r>
          <a:endParaRPr lang="de-DE" sz="1400" kern="1200" dirty="0"/>
        </a:p>
      </dsp:txBody>
      <dsp:txXfrm rot="-5400000">
        <a:off x="2050770" y="2748650"/>
        <a:ext cx="10168920" cy="17183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B2B5F971-8D29-8E48-8068-CCF59B6E3DD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5137697-3ABA-384C-9EC0-C33B7446028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B2468A6F-9FD7-214E-9332-19708D195F33}" type="datetimeFigureOut">
              <a:rPr lang="de-DE" smtClean="0"/>
              <a:t>18.10.2025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2E5D648-606D-6140-984A-184B13FD8AC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37717C4-08E1-074C-99E9-D27F3D758B2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1294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B10A50BB-A082-8B4E-A344-F6C4E28AE62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947745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3D45C0C2-5DBC-40FB-87A1-1EE54C99EA40}" type="datetimeFigureOut">
              <a:rPr lang="de-AT" smtClean="0"/>
              <a:t>18.10.2025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41288" y="768350"/>
            <a:ext cx="68167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73CA7936-19BD-481E-A996-E3AC2DD62C49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6506609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6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35" algn="l" defTabSz="91446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69" algn="l" defTabSz="91446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705" algn="l" defTabSz="91446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940" algn="l" defTabSz="91446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175" algn="l" defTabSz="91446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409" algn="l" defTabSz="91446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644" algn="l" defTabSz="91446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880" algn="l" defTabSz="91446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CA7936-19BD-481E-A996-E3AC2DD62C49}" type="slidenum">
              <a:rPr lang="de-AT" smtClean="0"/>
              <a:t>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181355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74EE6B-6056-2428-AC18-A5D91CA3F2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B5631797-8883-888C-D770-B248209F47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0E6D2279-B041-C74F-6A58-FE4CB189E0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EC86EDF-33E9-996E-E19D-B11BCEC4548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CA7936-19BD-481E-A996-E3AC2DD62C49}" type="slidenum">
              <a:rPr lang="de-AT" smtClean="0"/>
              <a:t>15</a:t>
            </a:fld>
            <a:endParaRPr lang="de-AT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26B78C5-C645-A4D7-1B9D-C3D557FBFE3F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BBF4609A-176A-4CD3-AF19-66039802B136}" type="datetime1">
              <a:rPr lang="de-AT" smtClean="0"/>
              <a:t>18.10.2025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8579130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elfolie - Titel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E68B2BC6-6455-CA48-99EC-0EE38347DBAD}"/>
              </a:ext>
            </a:extLst>
          </p:cNvPr>
          <p:cNvSpPr/>
          <p:nvPr userDrawn="1"/>
        </p:nvSpPr>
        <p:spPr>
          <a:xfrm>
            <a:off x="143829" y="6986588"/>
            <a:ext cx="13236318" cy="79533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8" name="Bildplatzhalter 27">
            <a:extLst>
              <a:ext uri="{FF2B5EF4-FFF2-40B4-BE49-F238E27FC236}">
                <a16:creationId xmlns:a16="http://schemas.microsoft.com/office/drawing/2014/main" id="{882662DD-8F43-4A4F-A44C-6D9C447ECE6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576699" cy="7781925"/>
          </a:xfrm>
          <a:custGeom>
            <a:avLst/>
            <a:gdLst>
              <a:gd name="connsiteX0" fmla="*/ 0 w 9576699"/>
              <a:gd name="connsiteY0" fmla="*/ 0 h 7781925"/>
              <a:gd name="connsiteX1" fmla="*/ 6390587 w 9576699"/>
              <a:gd name="connsiteY1" fmla="*/ 0 h 7781925"/>
              <a:gd name="connsiteX2" fmla="*/ 7488849 w 9576699"/>
              <a:gd name="connsiteY2" fmla="*/ 0 h 7781925"/>
              <a:gd name="connsiteX3" fmla="*/ 9576699 w 9576699"/>
              <a:gd name="connsiteY3" fmla="*/ 0 h 7781925"/>
              <a:gd name="connsiteX4" fmla="*/ 8514662 w 9576699"/>
              <a:gd name="connsiteY4" fmla="*/ 7781925 h 7781925"/>
              <a:gd name="connsiteX5" fmla="*/ 7488849 w 9576699"/>
              <a:gd name="connsiteY5" fmla="*/ 7781925 h 7781925"/>
              <a:gd name="connsiteX6" fmla="*/ 5328549 w 9576699"/>
              <a:gd name="connsiteY6" fmla="*/ 7781925 h 7781925"/>
              <a:gd name="connsiteX7" fmla="*/ 0 w 9576699"/>
              <a:gd name="connsiteY7" fmla="*/ 7781925 h 7781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576699" h="7781925">
                <a:moveTo>
                  <a:pt x="0" y="0"/>
                </a:moveTo>
                <a:lnTo>
                  <a:pt x="6390587" y="0"/>
                </a:lnTo>
                <a:lnTo>
                  <a:pt x="7488849" y="0"/>
                </a:lnTo>
                <a:lnTo>
                  <a:pt x="9576699" y="0"/>
                </a:lnTo>
                <a:lnTo>
                  <a:pt x="8514662" y="7781925"/>
                </a:lnTo>
                <a:lnTo>
                  <a:pt x="7488849" y="7781925"/>
                </a:lnTo>
                <a:lnTo>
                  <a:pt x="5328549" y="7781925"/>
                </a:lnTo>
                <a:lnTo>
                  <a:pt x="0" y="7781925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>
            <a:lvl1pPr marL="0" indent="0" algn="l">
              <a:buFont typeface="Arial" panose="020B0604020202020204" pitchFamily="34" charset="0"/>
              <a:buNone/>
              <a:defRPr/>
            </a:lvl1pPr>
          </a:lstStyle>
          <a:p>
            <a:r>
              <a:rPr lang="de-DE" dirty="0"/>
              <a:t>Bild durch klicken auf Symbol hinzufügen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9173A063-A259-D94C-B440-F16816F3DF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92950" y="505104"/>
            <a:ext cx="3446520" cy="134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292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008064" y="218479"/>
            <a:ext cx="12312651" cy="1152133"/>
          </a:xfrm>
        </p:spPr>
        <p:txBody>
          <a:bodyPr bIns="0" anchor="b" anchorCtr="0"/>
          <a:lstStyle>
            <a:lvl1pPr algn="l">
              <a:defRPr/>
            </a:lvl1pPr>
          </a:lstStyle>
          <a:p>
            <a:r>
              <a:rPr lang="de-DE" dirty="0"/>
              <a:t>Titelmasterformat durch Klicken bearbeiten</a:t>
            </a:r>
            <a:endParaRPr lang="de-AT" dirty="0"/>
          </a:p>
        </p:txBody>
      </p:sp>
      <p:sp>
        <p:nvSpPr>
          <p:cNvPr id="6" name="Textplatzhalter 2"/>
          <p:cNvSpPr>
            <a:spLocks noGrp="1"/>
          </p:cNvSpPr>
          <p:nvPr>
            <p:ph idx="1" hasCustomPrompt="1"/>
          </p:nvPr>
        </p:nvSpPr>
        <p:spPr>
          <a:xfrm>
            <a:off x="1008064" y="1658939"/>
            <a:ext cx="12312651" cy="53276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480097" indent="-480097">
              <a:buFontTx/>
              <a:buBlip>
                <a:blip r:embed="rId2"/>
              </a:buBlip>
              <a:defRPr/>
            </a:lvl1pPr>
            <a:lvl2pPr marL="973054" indent="-492957">
              <a:buFontTx/>
              <a:buBlip>
                <a:blip r:embed="rId2"/>
              </a:buBlip>
              <a:defRPr/>
            </a:lvl2pPr>
            <a:lvl3pPr marL="1333126" indent="-360072">
              <a:buFontTx/>
              <a:buBlip>
                <a:blip r:embed="rId2"/>
              </a:buBlip>
              <a:defRPr/>
            </a:lvl3pPr>
            <a:lvl4pPr marL="1573175" indent="-240049">
              <a:buFontTx/>
              <a:buBlip>
                <a:blip r:embed="rId2"/>
              </a:buBlip>
              <a:defRPr/>
            </a:lvl4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</p:txBody>
      </p:sp>
    </p:spTree>
    <p:extLst>
      <p:ext uri="{BB962C8B-B14F-4D97-AF65-F5344CB8AC3E}">
        <p14:creationId xmlns:p14="http://schemas.microsoft.com/office/powerpoint/2010/main" val="542217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zei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008064" y="218479"/>
            <a:ext cx="12312651" cy="1152133"/>
          </a:xfrm>
        </p:spPr>
        <p:txBody>
          <a:bodyPr bIns="0" anchor="b" anchorCtr="0"/>
          <a:lstStyle>
            <a:lvl1pPr algn="l">
              <a:defRPr/>
            </a:lvl1pPr>
          </a:lstStyle>
          <a:p>
            <a:r>
              <a:rPr lang="de-DE" dirty="0"/>
              <a:t>Titelmasterformat durch Klicken bearbeiten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415006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008064" y="315099"/>
            <a:ext cx="12312651" cy="1055513"/>
          </a:xfrm>
        </p:spPr>
        <p:txBody>
          <a:bodyPr bIns="0"/>
          <a:lstStyle>
            <a:lvl1pPr algn="l">
              <a:defRPr/>
            </a:lvl1pPr>
          </a:lstStyle>
          <a:p>
            <a:r>
              <a:rPr lang="de-DE" dirty="0"/>
              <a:t>Titelmasterformat durch Klicken bearbeiten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>
          <a:xfrm>
            <a:off x="1008062" y="1675620"/>
            <a:ext cx="5616576" cy="4683185"/>
          </a:xfrm>
        </p:spPr>
        <p:txBody>
          <a:bodyPr>
            <a:normAutofit/>
          </a:bodyPr>
          <a:lstStyle>
            <a:lvl1pPr>
              <a:spcBef>
                <a:spcPts val="1200"/>
              </a:spcBef>
              <a:defRPr sz="2800"/>
            </a:lvl1pPr>
            <a:lvl2pPr marL="848742" indent="-368646">
              <a:defRPr sz="2400"/>
            </a:lvl2pPr>
            <a:lvl3pPr marL="1208815" indent="-360072">
              <a:defRPr sz="2000"/>
            </a:lvl3pPr>
            <a:lvl4pPr marL="1453150" indent="-244334">
              <a:defRPr sz="1600"/>
            </a:lvl4pPr>
            <a:lvl5pPr marL="1453150" indent="0">
              <a:buNone/>
              <a:defRPr sz="15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7359649" y="1675620"/>
            <a:ext cx="5961063" cy="4683185"/>
          </a:xfrm>
        </p:spPr>
        <p:txBody>
          <a:bodyPr>
            <a:normAutofit/>
          </a:bodyPr>
          <a:lstStyle>
            <a:lvl1pPr>
              <a:spcBef>
                <a:spcPts val="1200"/>
              </a:spcBef>
              <a:defRPr sz="2800"/>
            </a:lvl1pPr>
            <a:lvl2pPr marL="844455" indent="-355785">
              <a:defRPr sz="2400"/>
            </a:lvl2pPr>
            <a:lvl3pPr marL="1208815" indent="-360072">
              <a:defRPr sz="2000"/>
            </a:lvl3pPr>
            <a:lvl4pPr marL="1457437" indent="-240049">
              <a:defRPr sz="1600"/>
            </a:lvl4pPr>
            <a:lvl5pPr marL="1697484" indent="-244334">
              <a:defRPr sz="15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</p:txBody>
      </p:sp>
    </p:spTree>
    <p:extLst>
      <p:ext uri="{BB962C8B-B14F-4D97-AF65-F5344CB8AC3E}">
        <p14:creationId xmlns:p14="http://schemas.microsoft.com/office/powerpoint/2010/main" val="90158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tzhalter für 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Titelmasterformat durch Klicken bearbeiten</a:t>
            </a:r>
            <a:endParaRPr lang="de-AT" dirty="0"/>
          </a:p>
        </p:txBody>
      </p:sp>
      <p:pic>
        <p:nvPicPr>
          <p:cNvPr id="4" name="Grafik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099" y="2963370"/>
            <a:ext cx="3312460" cy="1287642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9173A063-A259-D94C-B440-F16816F3DF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51970" y="4251012"/>
            <a:ext cx="3312460" cy="1290569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6489" y="2963370"/>
            <a:ext cx="3196111" cy="1287642"/>
          </a:xfrm>
          <a:prstGeom prst="rect">
            <a:avLst/>
          </a:prstGeom>
        </p:spPr>
      </p:pic>
      <p:sp>
        <p:nvSpPr>
          <p:cNvPr id="7" name="Textfeld 6"/>
          <p:cNvSpPr txBox="1"/>
          <p:nvPr userDrawn="1"/>
        </p:nvSpPr>
        <p:spPr>
          <a:xfrm>
            <a:off x="1008063" y="1810056"/>
            <a:ext cx="12312652" cy="633608"/>
          </a:xfrm>
          <a:prstGeom prst="rect">
            <a:avLst/>
          </a:prstGeom>
          <a:noFill/>
        </p:spPr>
        <p:txBody>
          <a:bodyPr wrap="square" lIns="108000" tIns="108000" rIns="108000" bIns="108000" rtlCol="0" anchor="ctr" anchorCtr="0">
            <a:spAutoFit/>
          </a:bodyPr>
          <a:lstStyle/>
          <a:p>
            <a:r>
              <a:rPr lang="de-AT" dirty="0"/>
              <a:t>Können in der Masteransicht herauskopiert</a:t>
            </a:r>
            <a:r>
              <a:rPr lang="de-AT" baseline="0" dirty="0"/>
              <a:t> werden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154035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1008064" y="575955"/>
            <a:ext cx="12312651" cy="794657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e-DE" dirty="0"/>
              <a:t>Titelmasterformat durch Klicken bearbeiten</a:t>
            </a:r>
            <a:endParaRPr lang="de-AT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008064" y="1658938"/>
            <a:ext cx="12312651" cy="53276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4B081AD4-B2F5-454B-9242-75B3ED5AD9D2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1" y="290462"/>
            <a:ext cx="0" cy="0"/>
          </a:xfrm>
          <a:prstGeom prst="rect">
            <a:avLst/>
          </a:prstGeom>
        </p:spPr>
      </p:pic>
      <p:sp>
        <p:nvSpPr>
          <p:cNvPr id="9" name="Foliennummernplatzhalter 5">
            <a:extLst>
              <a:ext uri="{FF2B5EF4-FFF2-40B4-BE49-F238E27FC236}">
                <a16:creationId xmlns:a16="http://schemas.microsoft.com/office/drawing/2014/main" id="{BC377622-0C8D-F142-81E2-14D84C9F448D}"/>
              </a:ext>
            </a:extLst>
          </p:cNvPr>
          <p:cNvSpPr txBox="1">
            <a:spLocks/>
          </p:cNvSpPr>
          <p:nvPr userDrawn="1"/>
        </p:nvSpPr>
        <p:spPr>
          <a:xfrm>
            <a:off x="172652" y="7203422"/>
            <a:ext cx="619267" cy="360261"/>
          </a:xfrm>
          <a:prstGeom prst="rect">
            <a:avLst/>
          </a:prstGeom>
        </p:spPr>
        <p:txBody>
          <a:bodyPr lIns="0" tIns="0" rIns="0" bIns="0" anchor="b" anchorCtr="0"/>
          <a:lstStyle>
            <a:defPPr>
              <a:defRPr lang="de-DE"/>
            </a:defPPr>
            <a:lvl1pPr marL="0" algn="r" defTabSz="1382679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91339" algn="l" defTabSz="1382679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82679" algn="l" defTabSz="1382679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74018" algn="l" defTabSz="1382679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65357" algn="l" defTabSz="1382679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56696" algn="l" defTabSz="1382679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48035" algn="l" defTabSz="1382679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39375" algn="l" defTabSz="1382679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530714" algn="l" defTabSz="1382679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82D1A77-C809-4D0D-9BEE-B2D6A0E27014}" type="slidenum">
              <a:rPr lang="en-US" sz="16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/>
              <a:t>‹Nr.›</a:t>
            </a:fld>
            <a:endParaRPr lang="en-US" sz="1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DC63853A-EC02-8344-8878-487570AF6A31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950523" y="7130344"/>
            <a:ext cx="1441440" cy="561600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4959DFC5-DA8B-4441-BE57-8874A13C785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063" y="7419452"/>
            <a:ext cx="10836000" cy="72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535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4" r:id="rId2"/>
    <p:sldLayoutId id="2147483809" r:id="rId3"/>
    <p:sldLayoutId id="2147483727" r:id="rId4"/>
    <p:sldLayoutId id="2147483728" r:id="rId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lvl1pPr algn="l" defTabSz="1234533" rtl="0" eaLnBrk="1" latinLnBrk="0" hangingPunct="1">
        <a:lnSpc>
          <a:spcPct val="90000"/>
        </a:lnSpc>
        <a:spcBef>
          <a:spcPct val="0"/>
        </a:spcBef>
        <a:buNone/>
        <a:defRPr sz="3600" b="1" i="1" kern="1200">
          <a:solidFill>
            <a:schemeClr val="tx1"/>
          </a:solidFill>
          <a:latin typeface="Trebuchet MS" panose="020B070302020209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480097" indent="-480097" algn="l" defTabSz="1234533" rtl="0" eaLnBrk="1" latinLnBrk="0" hangingPunct="1">
        <a:lnSpc>
          <a:spcPct val="120000"/>
        </a:lnSpc>
        <a:spcBef>
          <a:spcPts val="1200"/>
        </a:spcBef>
        <a:spcAft>
          <a:spcPts val="0"/>
        </a:spcAft>
        <a:buSzPct val="84000"/>
        <a:buFontTx/>
        <a:buBlip>
          <a:blip r:embed="rId9"/>
        </a:buBlip>
        <a:defRPr sz="2800" b="0" i="0" kern="1200">
          <a:solidFill>
            <a:schemeClr val="tx1"/>
          </a:solidFill>
          <a:latin typeface="Arial" panose="020B0604020202020204" pitchFamily="34" charset="0"/>
          <a:ea typeface="Verdana" panose="020B0604030504040204" pitchFamily="34" charset="0"/>
          <a:cs typeface="Arial" panose="020B0604020202020204" pitchFamily="34" charset="0"/>
        </a:defRPr>
      </a:lvl1pPr>
      <a:lvl2pPr marL="973054" indent="-492957" algn="l" defTabSz="1234533" rtl="0" eaLnBrk="1" latinLnBrk="0" hangingPunct="1">
        <a:lnSpc>
          <a:spcPct val="120000"/>
        </a:lnSpc>
        <a:spcBef>
          <a:spcPts val="601"/>
        </a:spcBef>
        <a:spcAft>
          <a:spcPts val="0"/>
        </a:spcAft>
        <a:buSzPct val="84000"/>
        <a:buFontTx/>
        <a:buBlip>
          <a:blip r:embed="rId9"/>
        </a:buBlip>
        <a:defRPr sz="2400" b="0" i="0" kern="1200">
          <a:solidFill>
            <a:schemeClr val="tx1"/>
          </a:solidFill>
          <a:latin typeface="Arial" panose="020B0604020202020204" pitchFamily="34" charset="0"/>
          <a:ea typeface="Verdana" panose="020B0604030504040204" pitchFamily="34" charset="0"/>
          <a:cs typeface="Arial" panose="020B0604020202020204" pitchFamily="34" charset="0"/>
        </a:defRPr>
      </a:lvl2pPr>
      <a:lvl3pPr marL="1333126" indent="-360072" algn="l" defTabSz="1234533" rtl="0" eaLnBrk="1" latinLnBrk="0" hangingPunct="1">
        <a:lnSpc>
          <a:spcPct val="120000"/>
        </a:lnSpc>
        <a:spcBef>
          <a:spcPts val="300"/>
        </a:spcBef>
        <a:spcAft>
          <a:spcPts val="0"/>
        </a:spcAft>
        <a:buSzPct val="84000"/>
        <a:buFontTx/>
        <a:buBlip>
          <a:blip r:embed="rId9"/>
        </a:buBlip>
        <a:defRPr sz="2000" b="0" i="0" kern="1200">
          <a:solidFill>
            <a:schemeClr val="tx1"/>
          </a:solidFill>
          <a:latin typeface="Arial" panose="020B0604020202020204" pitchFamily="34" charset="0"/>
          <a:ea typeface="Verdana" panose="020B0604030504040204" pitchFamily="34" charset="0"/>
          <a:cs typeface="Arial" panose="020B0604020202020204" pitchFamily="34" charset="0"/>
        </a:defRPr>
      </a:lvl3pPr>
      <a:lvl4pPr marL="1573175" indent="-240049" algn="l" defTabSz="1234533" rtl="0" eaLnBrk="1" latinLnBrk="0" hangingPunct="1">
        <a:lnSpc>
          <a:spcPct val="120000"/>
        </a:lnSpc>
        <a:spcBef>
          <a:spcPts val="300"/>
        </a:spcBef>
        <a:spcAft>
          <a:spcPts val="0"/>
        </a:spcAft>
        <a:buSzPct val="84000"/>
        <a:buFontTx/>
        <a:buBlip>
          <a:blip r:embed="rId9"/>
        </a:buBlip>
        <a:defRPr sz="1600" b="0" i="0" kern="1200">
          <a:solidFill>
            <a:schemeClr val="tx1"/>
          </a:solidFill>
          <a:latin typeface="Arial" panose="020B0604020202020204" pitchFamily="34" charset="0"/>
          <a:ea typeface="Verdana" panose="020B0604030504040204" pitchFamily="34" charset="0"/>
          <a:cs typeface="Arial" panose="020B0604020202020204" pitchFamily="34" charset="0"/>
        </a:defRPr>
      </a:lvl4pPr>
      <a:lvl5pPr marL="1933247" indent="-240049" algn="l" defTabSz="1234533" rtl="0" eaLnBrk="1" latinLnBrk="0" hangingPunct="1">
        <a:lnSpc>
          <a:spcPct val="120000"/>
        </a:lnSpc>
        <a:spcBef>
          <a:spcPts val="150"/>
        </a:spcBef>
        <a:spcAft>
          <a:spcPts val="0"/>
        </a:spcAft>
        <a:buSzPct val="84000"/>
        <a:buFontTx/>
        <a:buBlip>
          <a:blip r:embed="rId10"/>
        </a:buBlip>
        <a:defRPr sz="1500" b="0" i="0" kern="1200">
          <a:solidFill>
            <a:schemeClr val="tx1"/>
          </a:solidFill>
          <a:latin typeface="Arial" panose="020B0604020202020204" pitchFamily="34" charset="0"/>
          <a:ea typeface="Verdana" panose="020B0604030504040204" pitchFamily="34" charset="0"/>
          <a:cs typeface="Arial" panose="020B0604020202020204" pitchFamily="34" charset="0"/>
        </a:defRPr>
      </a:lvl5pPr>
      <a:lvl6pPr marL="3394969" indent="-308634" algn="l" defTabSz="1234533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012236" indent="-308634" algn="l" defTabSz="1234533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629503" indent="-308634" algn="l" defTabSz="1234533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246770" indent="-308634" algn="l" defTabSz="1234533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123453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17268" algn="l" defTabSz="123453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34533" algn="l" defTabSz="123453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51801" algn="l" defTabSz="123453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69068" algn="l" defTabSz="123453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86337" algn="l" defTabSz="123453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703603" algn="l" defTabSz="123453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320870" algn="l" defTabSz="123453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938138" algn="l" defTabSz="123453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8392" userDrawn="1">
          <p15:clr>
            <a:srgbClr val="F26B43"/>
          </p15:clr>
        </p15:guide>
        <p15:guide id="4" pos="4173" userDrawn="1">
          <p15:clr>
            <a:srgbClr val="F26B43"/>
          </p15:clr>
        </p15:guide>
        <p15:guide id="6" pos="635" userDrawn="1">
          <p15:clr>
            <a:srgbClr val="F26B43"/>
          </p15:clr>
        </p15:guide>
        <p15:guide id="7" pos="4636" userDrawn="1">
          <p15:clr>
            <a:srgbClr val="F26B43"/>
          </p15:clr>
        </p15:guide>
        <p15:guide id="8" orient="horz" pos="863" userDrawn="1">
          <p15:clr>
            <a:srgbClr val="F26B43"/>
          </p15:clr>
        </p15:guide>
        <p15:guide id="9" orient="horz" pos="4401" userDrawn="1">
          <p15:clr>
            <a:srgbClr val="F26B43"/>
          </p15:clr>
        </p15:guide>
        <p15:guide id="10" orient="horz" pos="104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6705790-3D67-DBAB-B1BF-C2FF9A39FD77}"/>
              </a:ext>
            </a:extLst>
          </p:cNvPr>
          <p:cNvSpPr txBox="1">
            <a:spLocks/>
          </p:cNvSpPr>
          <p:nvPr/>
        </p:nvSpPr>
        <p:spPr>
          <a:xfrm>
            <a:off x="791919" y="2918827"/>
            <a:ext cx="7273010" cy="1944270"/>
          </a:xfrm>
          <a:prstGeom prst="rect">
            <a:avLst/>
          </a:prstGeom>
        </p:spPr>
        <p:txBody>
          <a:bodyPr/>
          <a:lstStyle>
            <a:lvl1pPr algn="r" defTabSz="123453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1" kern="1200">
                <a:solidFill>
                  <a:schemeClr val="tx1"/>
                </a:solidFill>
                <a:latin typeface="Trebuchet MS" panose="020B070302020209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algn="ctr"/>
            <a:r>
              <a:rPr lang="de-DE" sz="6600" dirty="0">
                <a:solidFill>
                  <a:schemeClr val="bg1"/>
                </a:solidFill>
              </a:rPr>
              <a:t>Miteinander </a:t>
            </a:r>
            <a:br>
              <a:rPr lang="de-DE" sz="6600" dirty="0">
                <a:solidFill>
                  <a:schemeClr val="bg1"/>
                </a:solidFill>
              </a:rPr>
            </a:br>
            <a:r>
              <a:rPr lang="de-DE" sz="6600" dirty="0">
                <a:solidFill>
                  <a:schemeClr val="bg1"/>
                </a:solidFill>
              </a:rPr>
              <a:t>zukunftsrelevant</a:t>
            </a:r>
            <a:endParaRPr lang="de-AT" sz="6600" dirty="0">
              <a:solidFill>
                <a:schemeClr val="bg1"/>
              </a:solidFill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A0F47A9F-3329-F42B-5E53-72A3EEE28E2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53" y="-1"/>
            <a:ext cx="13892631" cy="7814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188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platzhalter 8">
            <a:extLst>
              <a:ext uri="{FF2B5EF4-FFF2-40B4-BE49-F238E27FC236}">
                <a16:creationId xmlns:a16="http://schemas.microsoft.com/office/drawing/2014/main" id="{415BF965-AD79-2132-D15F-AF04C0919FC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24" r="8924"/>
          <a:stretch>
            <a:fillRect/>
          </a:stretch>
        </p:blipFill>
        <p:spPr>
          <a:xfrm>
            <a:off x="-191" y="2422"/>
            <a:ext cx="9576699" cy="7781925"/>
          </a:xfrm>
          <a:custGeom>
            <a:avLst/>
            <a:gdLst>
              <a:gd name="connsiteX0" fmla="*/ 0 w 9576699"/>
              <a:gd name="connsiteY0" fmla="*/ 0 h 7781925"/>
              <a:gd name="connsiteX1" fmla="*/ 6390587 w 9576699"/>
              <a:gd name="connsiteY1" fmla="*/ 0 h 7781925"/>
              <a:gd name="connsiteX2" fmla="*/ 7488849 w 9576699"/>
              <a:gd name="connsiteY2" fmla="*/ 0 h 7781925"/>
              <a:gd name="connsiteX3" fmla="*/ 9576699 w 9576699"/>
              <a:gd name="connsiteY3" fmla="*/ 0 h 7781925"/>
              <a:gd name="connsiteX4" fmla="*/ 8514662 w 9576699"/>
              <a:gd name="connsiteY4" fmla="*/ 7781925 h 7781925"/>
              <a:gd name="connsiteX5" fmla="*/ 7488849 w 9576699"/>
              <a:gd name="connsiteY5" fmla="*/ 7781925 h 7781925"/>
              <a:gd name="connsiteX6" fmla="*/ 5328549 w 9576699"/>
              <a:gd name="connsiteY6" fmla="*/ 7781925 h 7781925"/>
              <a:gd name="connsiteX7" fmla="*/ 0 w 9576699"/>
              <a:gd name="connsiteY7" fmla="*/ 7781925 h 7781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576699" h="7781925">
                <a:moveTo>
                  <a:pt x="0" y="0"/>
                </a:moveTo>
                <a:lnTo>
                  <a:pt x="6390587" y="0"/>
                </a:lnTo>
                <a:lnTo>
                  <a:pt x="7488849" y="0"/>
                </a:lnTo>
                <a:lnTo>
                  <a:pt x="9576699" y="0"/>
                </a:lnTo>
                <a:lnTo>
                  <a:pt x="8514662" y="7781925"/>
                </a:lnTo>
                <a:lnTo>
                  <a:pt x="7488849" y="7781925"/>
                </a:lnTo>
                <a:lnTo>
                  <a:pt x="5328549" y="7781925"/>
                </a:lnTo>
                <a:lnTo>
                  <a:pt x="0" y="7781925"/>
                </a:lnTo>
                <a:close/>
              </a:path>
            </a:pathLst>
          </a:custGeom>
          <a:solidFill>
            <a:schemeClr val="bg2"/>
          </a:solidFill>
        </p:spPr>
      </p:pic>
      <p:sp>
        <p:nvSpPr>
          <p:cNvPr id="7" name="Trapezoid 6"/>
          <p:cNvSpPr/>
          <p:nvPr/>
        </p:nvSpPr>
        <p:spPr>
          <a:xfrm>
            <a:off x="8496989" y="0"/>
            <a:ext cx="2592360" cy="7781924"/>
          </a:xfrm>
          <a:prstGeom prst="trapezoid">
            <a:avLst>
              <a:gd name="adj" fmla="val 41955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4" name="Rechtwinkliges Dreieck 3"/>
          <p:cNvSpPr/>
          <p:nvPr/>
        </p:nvSpPr>
        <p:spPr>
          <a:xfrm flipH="1">
            <a:off x="8496989" y="0"/>
            <a:ext cx="1079710" cy="7781925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EEEB1AC5-74E6-DB4B-AFD5-B5EB96629BD1}"/>
              </a:ext>
            </a:extLst>
          </p:cNvPr>
          <p:cNvSpPr txBox="1"/>
          <p:nvPr/>
        </p:nvSpPr>
        <p:spPr>
          <a:xfrm>
            <a:off x="4272769" y="3302083"/>
            <a:ext cx="9049531" cy="4124206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r">
              <a:spcAft>
                <a:spcPts val="1200"/>
              </a:spcAft>
            </a:pPr>
            <a:r>
              <a:rPr lang="de-DE" sz="4800" b="1" i="1" noProof="0" dirty="0">
                <a:solidFill>
                  <a:schemeClr val="accent4"/>
                </a:solidFill>
                <a:latin typeface="Trebuchet MS" panose="020B0703020202090204" pitchFamily="34" charset="0"/>
              </a:rPr>
              <a:t>Erfahrungen aus der Praxis: Von der Idee zum Projekt</a:t>
            </a:r>
            <a:endParaRPr lang="en-GB" sz="4800" b="1" i="1" noProof="0" dirty="0">
              <a:solidFill>
                <a:schemeClr val="accent4"/>
              </a:solidFill>
              <a:latin typeface="Trebuchet MS" panose="020B0703020202090204" pitchFamily="34" charset="0"/>
            </a:endParaRPr>
          </a:p>
          <a:p>
            <a:pPr algn="r">
              <a:spcAft>
                <a:spcPts val="1200"/>
              </a:spcAft>
            </a:pPr>
            <a:r>
              <a:rPr lang="de-DE" sz="3200" b="1" i="1" noProof="0" dirty="0">
                <a:solidFill>
                  <a:schemeClr val="accent4"/>
                </a:solidFill>
                <a:latin typeface="Trebuchet MS" panose="020B0703020202090204" pitchFamily="34" charset="0"/>
              </a:rPr>
              <a:t>Ein Blick hinter die Kulissen</a:t>
            </a:r>
            <a:endParaRPr lang="en-GB" sz="3600" i="1" noProof="0" dirty="0">
              <a:latin typeface="Trebuchet MS" panose="020B0703020202090204" pitchFamily="34" charset="0"/>
            </a:endParaRPr>
          </a:p>
          <a:p>
            <a:pPr algn="r"/>
            <a:endParaRPr lang="en-GB" sz="2400" b="1" i="1" noProof="0" dirty="0">
              <a:solidFill>
                <a:schemeClr val="accent4"/>
              </a:solidFill>
              <a:latin typeface="Trebuchet MS" panose="020B0703020202090204" pitchFamily="34" charset="0"/>
            </a:endParaRPr>
          </a:p>
          <a:p>
            <a:pPr algn="r"/>
            <a:r>
              <a:rPr lang="en-GB" sz="2400" b="1" i="1" noProof="0" dirty="0">
                <a:solidFill>
                  <a:schemeClr val="accent4"/>
                </a:solidFill>
                <a:latin typeface="Trebuchet MS" panose="020B0703020202090204" pitchFamily="34" charset="0"/>
              </a:rPr>
              <a:t>Silvia Russegger</a:t>
            </a:r>
          </a:p>
          <a:p>
            <a:pPr algn="r"/>
            <a:r>
              <a:rPr lang="en-GB" sz="2400" b="1" i="1" dirty="0">
                <a:solidFill>
                  <a:schemeClr val="accent4"/>
                </a:solidFill>
                <a:latin typeface="Trebuchet MS" panose="020B0703020202090204" pitchFamily="34" charset="0"/>
              </a:rPr>
              <a:t>20.10.2025</a:t>
            </a:r>
            <a:endParaRPr lang="en-GB" sz="3200" b="1" i="1" noProof="0" dirty="0">
              <a:solidFill>
                <a:schemeClr val="accent4"/>
              </a:solidFill>
              <a:latin typeface="Trebuchet MS" panose="020B0703020202090204" pitchFamily="34" charset="0"/>
            </a:endParaRPr>
          </a:p>
          <a:p>
            <a:pPr algn="r"/>
            <a:endParaRPr lang="en-GB" sz="3200" b="1" i="1" noProof="0" dirty="0">
              <a:solidFill>
                <a:schemeClr val="accent4"/>
              </a:solidFill>
              <a:latin typeface="Trebuchet MS" panose="020B0703020202090204" pitchFamily="34" charset="0"/>
            </a:endParaRPr>
          </a:p>
          <a:p>
            <a:endParaRPr lang="en-GB" sz="1600" noProof="0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40874" y="6890962"/>
            <a:ext cx="840000" cy="840000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9136512" y="7002102"/>
            <a:ext cx="3275925" cy="495108"/>
          </a:xfrm>
          <a:prstGeom prst="rect">
            <a:avLst/>
          </a:prstGeom>
          <a:noFill/>
        </p:spPr>
        <p:txBody>
          <a:bodyPr wrap="square" lIns="108000" tIns="108000" rIns="108000" bIns="108000" rtlCol="0" anchor="ctr" anchorCtr="0">
            <a:spAutoFit/>
          </a:bodyPr>
          <a:lstStyle/>
          <a:p>
            <a:pPr algn="r"/>
            <a:r>
              <a:rPr lang="en-GB" sz="1800" b="1" i="1" noProof="0" dirty="0">
                <a:solidFill>
                  <a:schemeClr val="accent4"/>
                </a:solidFill>
                <a:latin typeface="Trebuchet MS" panose="020B0703020202090204" pitchFamily="34" charset="0"/>
              </a:rPr>
              <a:t>www.joanneum.at/digital</a:t>
            </a:r>
            <a:endParaRPr lang="en-GB" sz="1800" noProof="0" dirty="0"/>
          </a:p>
        </p:txBody>
      </p:sp>
    </p:spTree>
    <p:extLst>
      <p:ext uri="{BB962C8B-B14F-4D97-AF65-F5344CB8AC3E}">
        <p14:creationId xmlns:p14="http://schemas.microsoft.com/office/powerpoint/2010/main" val="1844688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err="1"/>
              <a:t>Wer</a:t>
            </a:r>
            <a:r>
              <a:rPr lang="en-US" noProof="0" dirty="0"/>
              <a:t> bin ich? Wo </a:t>
            </a:r>
            <a:r>
              <a:rPr lang="en-US" noProof="0" dirty="0" err="1"/>
              <a:t>komme</a:t>
            </a:r>
            <a:r>
              <a:rPr lang="en-US" noProof="0" dirty="0"/>
              <a:t> ich her?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008064" y="1658939"/>
            <a:ext cx="7344705" cy="5327650"/>
          </a:xfrm>
        </p:spPr>
        <p:txBody>
          <a:bodyPr>
            <a:normAutofit fontScale="92500" lnSpcReduction="10000"/>
          </a:bodyPr>
          <a:lstStyle/>
          <a:p>
            <a:r>
              <a:rPr lang="de-AT" noProof="0" dirty="0"/>
              <a:t>DI Silvia </a:t>
            </a:r>
            <a:r>
              <a:rPr lang="de-AT" dirty="0"/>
              <a:t>R</a:t>
            </a:r>
            <a:r>
              <a:rPr lang="de-AT" noProof="0" dirty="0" err="1"/>
              <a:t>ussegger</a:t>
            </a:r>
            <a:r>
              <a:rPr lang="de-AT" noProof="0" dirty="0"/>
              <a:t>, MA</a:t>
            </a:r>
          </a:p>
          <a:p>
            <a:r>
              <a:rPr lang="de-DE" dirty="0">
                <a:sym typeface="Wingdings" panose="05000000000000000000" pitchFamily="2" charset="2"/>
              </a:rPr>
              <a:t>JOANNEUM RESEARCH Forschungsgesellschaft mbH</a:t>
            </a:r>
          </a:p>
          <a:p>
            <a:pPr lvl="1"/>
            <a:r>
              <a:rPr lang="de-DE" dirty="0">
                <a:sym typeface="Wingdings" panose="05000000000000000000" pitchFamily="2" charset="2"/>
              </a:rPr>
              <a:t>Institut DIGITAL – Institut für Digitale Technologien</a:t>
            </a:r>
          </a:p>
          <a:p>
            <a:r>
              <a:rPr lang="de-DE" dirty="0">
                <a:sym typeface="Wingdings" panose="05000000000000000000" pitchFamily="2" charset="2"/>
              </a:rPr>
              <a:t>Persönlicher Weg</a:t>
            </a:r>
          </a:p>
          <a:p>
            <a:pPr lvl="1"/>
            <a:r>
              <a:rPr lang="de-DE" dirty="0">
                <a:sym typeface="Wingdings" panose="05000000000000000000" pitchFamily="2" charset="2"/>
              </a:rPr>
              <a:t>Softwareentwicklung, Analyse und Konzeption</a:t>
            </a:r>
          </a:p>
          <a:p>
            <a:pPr lvl="1"/>
            <a:r>
              <a:rPr lang="de-DE" dirty="0">
                <a:sym typeface="Wingdings" panose="05000000000000000000" pitchFamily="2" charset="2"/>
              </a:rPr>
              <a:t>Teamleiterin im Geschäftsfeld </a:t>
            </a:r>
            <a:r>
              <a:rPr lang="de-DE" dirty="0" err="1">
                <a:sym typeface="Wingdings" panose="05000000000000000000" pitchFamily="2" charset="2"/>
              </a:rPr>
              <a:t>Kultur&amp;Kreativwirtschaft</a:t>
            </a:r>
            <a:endParaRPr lang="de-DE" dirty="0">
              <a:sym typeface="Wingdings" panose="05000000000000000000" pitchFamily="2" charset="2"/>
            </a:endParaRPr>
          </a:p>
          <a:p>
            <a:pPr lvl="1"/>
            <a:r>
              <a:rPr lang="de-DE" dirty="0">
                <a:sym typeface="Wingdings" panose="05000000000000000000" pitchFamily="2" charset="2"/>
              </a:rPr>
              <a:t>Teamleitung Geschäftsfeld Pflege &amp; Gesundheit</a:t>
            </a:r>
          </a:p>
          <a:p>
            <a:pPr lvl="1"/>
            <a:r>
              <a:rPr lang="de-DE" dirty="0">
                <a:sym typeface="Wingdings" panose="05000000000000000000" pitchFamily="2" charset="2"/>
              </a:rPr>
              <a:t>Leitung der Forschungsgruppe „</a:t>
            </a:r>
            <a:r>
              <a:rPr lang="de-DE" dirty="0" err="1">
                <a:sym typeface="Wingdings" panose="05000000000000000000" pitchFamily="2" charset="2"/>
              </a:rPr>
              <a:t>Connected</a:t>
            </a:r>
            <a:r>
              <a:rPr lang="de-DE" dirty="0">
                <a:sym typeface="Wingdings" panose="05000000000000000000" pitchFamily="2" charset="2"/>
              </a:rPr>
              <a:t> Computing“</a:t>
            </a:r>
          </a:p>
          <a:p>
            <a:endParaRPr lang="de-AT" noProof="0" dirty="0"/>
          </a:p>
        </p:txBody>
      </p:sp>
      <p:pic>
        <p:nvPicPr>
          <p:cNvPr id="5" name="Grafik 4" descr="Ein Bild, das Menschliches Gesicht, Kleidung, Person, Lächeln enthält.&#10;&#10;KI-generierte Inhalte können fehlerhaft sein.">
            <a:extLst>
              <a:ext uri="{FF2B5EF4-FFF2-40B4-BE49-F238E27FC236}">
                <a16:creationId xmlns:a16="http://schemas.microsoft.com/office/drawing/2014/main" id="{FFE62FDB-BD28-BF13-7BF7-41B9001716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4320" y="3401828"/>
            <a:ext cx="3337500" cy="333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188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EA0CAF-ABD5-5AEE-23E4-CE08E5D871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Warum bin ich hier? Was erwartet Sie?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14D8C6A-3F58-3D3D-4C45-D0C336B9B5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8064" y="1658939"/>
            <a:ext cx="8424705" cy="5327650"/>
          </a:xfrm>
        </p:spPr>
        <p:txBody>
          <a:bodyPr/>
          <a:lstStyle/>
          <a:p>
            <a:r>
              <a:rPr lang="de-DE" b="1" dirty="0"/>
              <a:t>Warum bin ich hier?</a:t>
            </a:r>
            <a:r>
              <a:rPr lang="de-DE" dirty="0"/>
              <a:t> </a:t>
            </a:r>
          </a:p>
          <a:p>
            <a:pPr lvl="1"/>
            <a:r>
              <a:rPr lang="de-DE" dirty="0"/>
              <a:t>20 Jahre Erfahrung in EU-Projekten: Von der Projektmitarbeit zur Koordination und Antragsstellung</a:t>
            </a:r>
          </a:p>
          <a:p>
            <a:pPr lvl="1"/>
            <a:r>
              <a:rPr lang="de-DE" dirty="0"/>
              <a:t>Ideengeberin und Antragskoordinatorin bei JOANNEUM RESEARCH</a:t>
            </a:r>
          </a:p>
          <a:p>
            <a:r>
              <a:rPr lang="de-DE" b="1" dirty="0"/>
              <a:t>Was erwartet Sie?</a:t>
            </a:r>
            <a:r>
              <a:rPr lang="de-DE" dirty="0"/>
              <a:t> </a:t>
            </a:r>
          </a:p>
          <a:p>
            <a:pPr lvl="1"/>
            <a:r>
              <a:rPr lang="de-DE" dirty="0"/>
              <a:t>Kurzer Abriss: Entwicklung der EU-Rahmenprogramme</a:t>
            </a:r>
          </a:p>
          <a:p>
            <a:pPr lvl="1"/>
            <a:r>
              <a:rPr lang="de-DE" dirty="0"/>
              <a:t>Prozess der Ideengenerierung und Antragsstellung </a:t>
            </a:r>
          </a:p>
          <a:p>
            <a:pPr lvl="1"/>
            <a:r>
              <a:rPr lang="de-DE" dirty="0"/>
              <a:t>Persönliche </a:t>
            </a:r>
            <a:r>
              <a:rPr lang="de-DE" dirty="0" err="1"/>
              <a:t>Learnings</a:t>
            </a:r>
            <a:r>
              <a:rPr lang="de-DE" dirty="0"/>
              <a:t> und Tipps</a:t>
            </a:r>
          </a:p>
        </p:txBody>
      </p:sp>
      <p:grpSp>
        <p:nvGrpSpPr>
          <p:cNvPr id="8" name="Gruppieren 7"/>
          <p:cNvGrpSpPr/>
          <p:nvPr/>
        </p:nvGrpSpPr>
        <p:grpSpPr>
          <a:xfrm>
            <a:off x="9672769" y="2690962"/>
            <a:ext cx="3649531" cy="4295627"/>
            <a:chOff x="8708979" y="1657866"/>
            <a:chExt cx="4613321" cy="5326497"/>
          </a:xfrm>
        </p:grpSpPr>
        <p:pic>
          <p:nvPicPr>
            <p:cNvPr id="10" name="Picture 11"/>
            <p:cNvPicPr>
              <a:picLocks noChangeAspect="1" noChangeArrowheads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25" t="253" r="702" b="6813"/>
            <a:stretch/>
          </p:blipFill>
          <p:spPr bwMode="auto">
            <a:xfrm>
              <a:off x="8708979" y="1657866"/>
              <a:ext cx="2751336" cy="3000949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46368" y="1657866"/>
              <a:ext cx="1974347" cy="3445429"/>
            </a:xfrm>
            <a:prstGeom prst="rect">
              <a:avLst/>
            </a:prstGeom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12" name="Grafik 1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08979" y="4659601"/>
              <a:ext cx="4613321" cy="232476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41338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6E6969-982C-2756-BFB7-62B339E904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EU-Rahmenprogramme – was ist das?</a:t>
            </a:r>
          </a:p>
        </p:txBody>
      </p:sp>
      <p:graphicFrame>
        <p:nvGraphicFramePr>
          <p:cNvPr id="16" name="Inhaltsplatzhalter 15">
            <a:extLst>
              <a:ext uri="{FF2B5EF4-FFF2-40B4-BE49-F238E27FC236}">
                <a16:creationId xmlns:a16="http://schemas.microsoft.com/office/drawing/2014/main" id="{2541EC85-713F-818C-EA3E-2374B72003B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86403784"/>
              </p:ext>
            </p:extLst>
          </p:nvPr>
        </p:nvGraphicFramePr>
        <p:xfrm>
          <a:off x="1008064" y="1658939"/>
          <a:ext cx="12312651" cy="53276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88482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831871-B910-8AEE-3E75-D64D8C1CD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3200" dirty="0"/>
              <a:t>Der Anfang der modernen EU-Forschungsförderung</a:t>
            </a:r>
            <a:br>
              <a:rPr lang="de-DE" sz="3200" dirty="0"/>
            </a:br>
            <a:r>
              <a:rPr lang="de-DE" sz="3200" dirty="0"/>
              <a:t>FP5 – Grundstein für die europäischen Rahmenprogramme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E6E79BD-DB60-B889-93E1-F2A137094D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de-DE" b="1" dirty="0"/>
              <a:t>Laufzeit:</a:t>
            </a:r>
            <a:r>
              <a:rPr lang="de-DE" dirty="0"/>
              <a:t> 1998–2002</a:t>
            </a:r>
          </a:p>
          <a:p>
            <a:r>
              <a:rPr lang="de-DE" b="1" dirty="0"/>
              <a:t>Hauptziele:</a:t>
            </a:r>
            <a:r>
              <a:rPr lang="de-DE" dirty="0"/>
              <a:t> </a:t>
            </a:r>
          </a:p>
          <a:p>
            <a:pPr lvl="1"/>
            <a:r>
              <a:rPr lang="de-DE" dirty="0"/>
              <a:t>Stärkung der </a:t>
            </a:r>
            <a:r>
              <a:rPr lang="de-DE" b="1" dirty="0"/>
              <a:t>wissenschaftlichen und technologischen Grundlagen</a:t>
            </a:r>
            <a:r>
              <a:rPr lang="de-DE" dirty="0"/>
              <a:t> der EU</a:t>
            </a:r>
          </a:p>
          <a:p>
            <a:pPr lvl="1"/>
            <a:r>
              <a:rPr lang="de-DE" dirty="0"/>
              <a:t>Förderung der </a:t>
            </a:r>
            <a:r>
              <a:rPr lang="de-DE" b="1" dirty="0"/>
              <a:t>internationalen Zusammenarbeit</a:t>
            </a:r>
            <a:r>
              <a:rPr lang="de-DE" dirty="0"/>
              <a:t> in der Forschung</a:t>
            </a:r>
          </a:p>
          <a:p>
            <a:pPr lvl="1"/>
            <a:r>
              <a:rPr lang="de-DE" dirty="0"/>
              <a:t>Unterstützung der </a:t>
            </a:r>
            <a:r>
              <a:rPr lang="de-DE" b="1" dirty="0"/>
              <a:t>Innovationsfähigkeit</a:t>
            </a:r>
            <a:r>
              <a:rPr lang="de-DE" dirty="0"/>
              <a:t> Europas (Schwerpunkt: Wirtschaft und Technik)</a:t>
            </a:r>
          </a:p>
          <a:p>
            <a:r>
              <a:rPr lang="de-DE" b="1" dirty="0"/>
              <a:t>Kultur im FP5:</a:t>
            </a:r>
            <a:r>
              <a:rPr lang="de-DE" dirty="0"/>
              <a:t> </a:t>
            </a:r>
          </a:p>
          <a:p>
            <a:pPr lvl="1"/>
            <a:r>
              <a:rPr lang="de-DE" dirty="0"/>
              <a:t>Kein expliziter Fokus auf Kultur oder Kreativwirtschaft</a:t>
            </a:r>
          </a:p>
          <a:p>
            <a:pPr lvl="1"/>
            <a:r>
              <a:rPr lang="de-DE" dirty="0"/>
              <a:t>Indirekte Berührung über Themen wie „Informationsgesellschaft“ oder „Sozioökonomische Forschung“</a:t>
            </a:r>
          </a:p>
          <a:p>
            <a:pPr lvl="1"/>
            <a:r>
              <a:rPr lang="de-DE" dirty="0"/>
              <a:t>Klassische Kulturbetriebe hatten </a:t>
            </a:r>
            <a:r>
              <a:rPr lang="de-DE" b="1" dirty="0"/>
              <a:t>kaum direkte Fördermöglichkeiten</a:t>
            </a:r>
            <a:endParaRPr lang="de-DE" dirty="0"/>
          </a:p>
          <a:p>
            <a:r>
              <a:rPr lang="de-DE" b="1" dirty="0"/>
              <a:t>Bedeutung für heute:</a:t>
            </a:r>
            <a:r>
              <a:rPr lang="de-DE" dirty="0"/>
              <a:t> </a:t>
            </a:r>
          </a:p>
          <a:p>
            <a:pPr lvl="1"/>
            <a:r>
              <a:rPr lang="de-DE" dirty="0"/>
              <a:t>FP5 legte den Grundstein für die spätere Ausrichtung auf </a:t>
            </a:r>
            <a:r>
              <a:rPr lang="de-DE" b="1" dirty="0"/>
              <a:t>gesellschaftliche Herausforderungen</a:t>
            </a:r>
            <a:r>
              <a:rPr lang="de-DE" dirty="0"/>
              <a:t> (ab FP7)</a:t>
            </a:r>
          </a:p>
          <a:p>
            <a:pPr lvl="1"/>
            <a:r>
              <a:rPr lang="de-DE" dirty="0"/>
              <a:t>Zeigt die </a:t>
            </a:r>
            <a:r>
              <a:rPr lang="de-DE" b="1" dirty="0"/>
              <a:t>Entwicklung der EU-Förderung</a:t>
            </a:r>
            <a:r>
              <a:rPr lang="de-DE" dirty="0"/>
              <a:t> von rein technischer Forschung hin zu inklusiveren Themen</a:t>
            </a:r>
          </a:p>
        </p:txBody>
      </p:sp>
    </p:spTree>
    <p:extLst>
      <p:ext uri="{BB962C8B-B14F-4D97-AF65-F5344CB8AC3E}">
        <p14:creationId xmlns:p14="http://schemas.microsoft.com/office/powerpoint/2010/main" val="1240250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F7862F-5E5D-1763-7E3D-F593754840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Entwicklung der EU-Rahmenprogramme seit 2002 -</a:t>
            </a:r>
            <a:br>
              <a:rPr lang="de-DE"/>
            </a:br>
            <a:r>
              <a:rPr lang="de-DE"/>
              <a:t>FP6 (2002–2006) und FP7 (2007–2013) – Kultur im Fokus?</a:t>
            </a:r>
            <a:endParaRPr lang="de-DE" dirty="0"/>
          </a:p>
        </p:txBody>
      </p:sp>
      <p:graphicFrame>
        <p:nvGraphicFramePr>
          <p:cNvPr id="6" name="Inhaltsplatzhalter 5">
            <a:extLst>
              <a:ext uri="{FF2B5EF4-FFF2-40B4-BE49-F238E27FC236}">
                <a16:creationId xmlns:a16="http://schemas.microsoft.com/office/drawing/2014/main" id="{74BD1AFF-6E77-58C8-1AC0-A52FACA6A69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57651444"/>
              </p:ext>
            </p:extLst>
          </p:nvPr>
        </p:nvGraphicFramePr>
        <p:xfrm>
          <a:off x="1008064" y="1658939"/>
          <a:ext cx="12312651" cy="53276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33430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8271BC5-64CD-0E5F-09D3-7BD48D84C4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Horizon 2020 (2014–2020) und Horizon Europe (2021–2027) – Kultur im Wandel</a:t>
            </a:r>
          </a:p>
        </p:txBody>
      </p:sp>
      <p:graphicFrame>
        <p:nvGraphicFramePr>
          <p:cNvPr id="4" name="Inhaltsplatzhalter 3">
            <a:extLst>
              <a:ext uri="{FF2B5EF4-FFF2-40B4-BE49-F238E27FC236}">
                <a16:creationId xmlns:a16="http://schemas.microsoft.com/office/drawing/2014/main" id="{C7C52C68-C430-BF18-7B2E-BF1CE37F93F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12887697"/>
              </p:ext>
            </p:extLst>
          </p:nvPr>
        </p:nvGraphicFramePr>
        <p:xfrm>
          <a:off x="1008064" y="1658939"/>
          <a:ext cx="12312651" cy="55920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78045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75F418-C852-9F78-ECA3-0A8BC8FD09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8064" y="315099"/>
            <a:ext cx="12312651" cy="1055513"/>
          </a:xfrm>
        </p:spPr>
        <p:txBody>
          <a:bodyPr anchor="b">
            <a:normAutofit fontScale="90000"/>
          </a:bodyPr>
          <a:lstStyle/>
          <a:p>
            <a:br>
              <a:rPr lang="de-DE" dirty="0"/>
            </a:br>
            <a:r>
              <a:rPr lang="de-DE" dirty="0"/>
              <a:t>Topics finden -</a:t>
            </a:r>
            <a:br>
              <a:rPr lang="de-DE" dirty="0"/>
            </a:br>
            <a:r>
              <a:rPr lang="de-DE" dirty="0"/>
              <a:t>Wo und wie?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CAAAE71-857D-38B8-3100-974E078B44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08063" y="1676400"/>
            <a:ext cx="6984706" cy="4974562"/>
          </a:xfrm>
        </p:spPr>
        <p:txBody>
          <a:bodyPr>
            <a:normAutofit fontScale="85000" lnSpcReduction="20000"/>
          </a:bodyPr>
          <a:lstStyle/>
          <a:p>
            <a:r>
              <a:rPr lang="de-DE" dirty="0"/>
              <a:t>Herausforderung: Themenvielfalt und -breite, oft unklare Formulierungen</a:t>
            </a:r>
          </a:p>
          <a:p>
            <a:r>
              <a:rPr lang="de-DE" dirty="0"/>
              <a:t>Tipps: </a:t>
            </a:r>
          </a:p>
          <a:p>
            <a:pPr lvl="1"/>
            <a:r>
              <a:rPr lang="de-DE" dirty="0"/>
              <a:t>Regelmäßige Sichtung der Work Programmes und Calls (z. B. über „Funding &amp; Tenders Portal“)</a:t>
            </a:r>
          </a:p>
          <a:p>
            <a:pPr lvl="1"/>
            <a:r>
              <a:rPr lang="de-DE" dirty="0"/>
              <a:t>Beobachtung der jährlichen Cluster-Themen (z. B. „Democracy &amp; </a:t>
            </a:r>
            <a:r>
              <a:rPr lang="de-DE" dirty="0" err="1"/>
              <a:t>Governance</a:t>
            </a:r>
            <a:r>
              <a:rPr lang="de-DE" dirty="0"/>
              <a:t>“, „Cultural Heritage“)</a:t>
            </a:r>
          </a:p>
          <a:p>
            <a:pPr lvl="1"/>
            <a:r>
              <a:rPr lang="de-DE" dirty="0"/>
              <a:t>Abstimmung mit internen Strategien und Kapazitäten</a:t>
            </a:r>
          </a:p>
          <a:p>
            <a:pPr lvl="1"/>
            <a:r>
              <a:rPr lang="de-DE" dirty="0"/>
              <a:t>Nutzung von Newslettern (z.B. EU-Kommission, Nationale Kontaktstellen)</a:t>
            </a:r>
          </a:p>
          <a:p>
            <a:pPr lvl="1"/>
            <a:r>
              <a:rPr lang="de-DE" dirty="0"/>
              <a:t>Austausch mit Netzwerken und früheren Partnern</a:t>
            </a:r>
          </a:p>
          <a:p>
            <a:pPr lvl="1"/>
            <a:r>
              <a:rPr lang="de-DE" dirty="0"/>
              <a:t>Frühzeitige Kontaktaufnahme mit National Contact Points (NCPs) für Beratung</a:t>
            </a:r>
          </a:p>
        </p:txBody>
      </p:sp>
      <p:pic>
        <p:nvPicPr>
          <p:cNvPr id="9" name="Grafik 8" descr="Ein Bild, das Text, Elektronik, Screenshot, Zahl enthält.&#10;&#10;KI-generierte Inhalte können fehlerhaft sein.">
            <a:extLst>
              <a:ext uri="{FF2B5EF4-FFF2-40B4-BE49-F238E27FC236}">
                <a16:creationId xmlns:a16="http://schemas.microsoft.com/office/drawing/2014/main" id="{866CC0B6-B8AE-C95B-E7E4-4D999D8976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19238" y="2570962"/>
            <a:ext cx="3721555" cy="378784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23072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5B226F97-F064-7F9D-88BD-C9BDFA332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8064" y="218479"/>
            <a:ext cx="12312651" cy="1152133"/>
          </a:xfrm>
        </p:spPr>
        <p:txBody>
          <a:bodyPr/>
          <a:lstStyle/>
          <a:p>
            <a:r>
              <a:rPr lang="de-DE" dirty="0"/>
              <a:t>Konsortium finden –</a:t>
            </a:r>
            <a:br>
              <a:rPr lang="de-DE" dirty="0"/>
            </a:br>
            <a:r>
              <a:rPr lang="de-DE" dirty="0"/>
              <a:t>Wer passt?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45FDDEA4-210E-0F7F-AC43-C04FB017C8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8064" y="1658939"/>
            <a:ext cx="12312651" cy="5327650"/>
          </a:xfrm>
        </p:spPr>
        <p:txBody>
          <a:bodyPr>
            <a:normAutofit fontScale="92500" lnSpcReduction="10000"/>
          </a:bodyPr>
          <a:lstStyle/>
          <a:p>
            <a:r>
              <a:rPr lang="de-DE" dirty="0"/>
              <a:t>Herausforderung: Passende Partner mit komplementären Fähigkeiten und Ressourcen</a:t>
            </a:r>
          </a:p>
          <a:p>
            <a:r>
              <a:rPr lang="de-DE" dirty="0"/>
              <a:t>Tipps: </a:t>
            </a:r>
          </a:p>
          <a:p>
            <a:pPr lvl="1"/>
            <a:r>
              <a:rPr lang="de-DE" dirty="0"/>
              <a:t>Nutzung bestehender Netzwerke (z.B. frühere Projekte, Verbände)</a:t>
            </a:r>
          </a:p>
          <a:p>
            <a:pPr lvl="1"/>
            <a:r>
              <a:rPr lang="de-DE" dirty="0"/>
              <a:t>Nicht nur bekannte Partner – aber strategische Auswahl wichtig</a:t>
            </a:r>
          </a:p>
          <a:p>
            <a:pPr lvl="2"/>
            <a:r>
              <a:rPr lang="de-DE" dirty="0"/>
              <a:t>Partnerbörsen (z.B. auf EU-Plattformen, bei Info-Tagen)</a:t>
            </a:r>
          </a:p>
          <a:p>
            <a:pPr lvl="1"/>
            <a:r>
              <a:rPr lang="de-DE" dirty="0"/>
              <a:t>Klare Rollenverteilung und </a:t>
            </a:r>
            <a:r>
              <a:rPr lang="de-DE" dirty="0" err="1"/>
              <a:t>Commitment</a:t>
            </a:r>
            <a:r>
              <a:rPr lang="de-DE" dirty="0"/>
              <a:t> vorab klären</a:t>
            </a:r>
          </a:p>
          <a:p>
            <a:pPr lvl="1"/>
            <a:r>
              <a:rPr lang="de-DE" dirty="0"/>
              <a:t>Gemeinsame Zieldefinition und Rollenklärung</a:t>
            </a:r>
          </a:p>
          <a:p>
            <a:pPr lvl="2"/>
            <a:r>
              <a:rPr lang="de-DE" dirty="0"/>
              <a:t>Unterschiedliche Erwartungen und Prioritäten der Partner</a:t>
            </a:r>
          </a:p>
          <a:p>
            <a:pPr lvl="1"/>
            <a:r>
              <a:rPr lang="de-DE" dirty="0"/>
              <a:t>Vertrauen und Kommunikation sind entscheidend</a:t>
            </a:r>
          </a:p>
          <a:p>
            <a:r>
              <a:rPr lang="de-DE" dirty="0"/>
              <a:t>Risiko: Unbekannte Partner können zu Reibungen führen</a:t>
            </a:r>
          </a:p>
          <a:p>
            <a:endParaRPr lang="de-DE" dirty="0"/>
          </a:p>
        </p:txBody>
      </p:sp>
      <p:pic>
        <p:nvPicPr>
          <p:cNvPr id="10" name="Grafik 9" descr="Soziales Netzwerk mit einfarbiger Füllung">
            <a:extLst>
              <a:ext uri="{FF2B5EF4-FFF2-40B4-BE49-F238E27FC236}">
                <a16:creationId xmlns:a16="http://schemas.microsoft.com/office/drawing/2014/main" id="{C1254097-78D5-DC8C-8D38-D7780DF00B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608406" y="4970962"/>
            <a:ext cx="1781923" cy="1781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883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3009B9F-BD1F-EA21-E09D-C49964DBDF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Antrag schreiben –</a:t>
            </a:r>
            <a:br>
              <a:rPr lang="de-DE" dirty="0"/>
            </a:br>
            <a:r>
              <a:rPr lang="de-DE" dirty="0"/>
              <a:t>Was ist zu beachten?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0A98F6A-1727-4EC9-B704-EEF7CC3B53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8064" y="1658939"/>
            <a:ext cx="10584705" cy="5327650"/>
          </a:xfrm>
        </p:spPr>
        <p:txBody>
          <a:bodyPr>
            <a:normAutofit fontScale="77500" lnSpcReduction="20000"/>
          </a:bodyPr>
          <a:lstStyle/>
          <a:p>
            <a:r>
              <a:rPr lang="de-DE" dirty="0"/>
              <a:t>Aufwand und Chancen</a:t>
            </a:r>
          </a:p>
          <a:p>
            <a:pPr lvl="1"/>
            <a:r>
              <a:rPr lang="de-DE" dirty="0"/>
              <a:t>Komplexität und Formvorgaben nehmen stetig zu</a:t>
            </a:r>
          </a:p>
          <a:p>
            <a:pPr lvl="1"/>
            <a:r>
              <a:rPr lang="de-DE" dirty="0"/>
              <a:t>Häufig geringere Erfolgsquote durch breitere Themenfelder</a:t>
            </a:r>
          </a:p>
          <a:p>
            <a:pPr lvl="1"/>
            <a:r>
              <a:rPr lang="de-DE" dirty="0"/>
              <a:t>Learning: klare interne Verantwortlichkeiten, Nutzung von EU-Templates und Beispielen</a:t>
            </a:r>
          </a:p>
          <a:p>
            <a:r>
              <a:rPr lang="de-DE" dirty="0"/>
              <a:t>Zeitmanagement</a:t>
            </a:r>
          </a:p>
          <a:p>
            <a:pPr lvl="1"/>
            <a:r>
              <a:rPr lang="de-DE" dirty="0"/>
              <a:t>Zeitintensive Abstimmung mit Partnern, internes Budgetmanagement</a:t>
            </a:r>
          </a:p>
          <a:p>
            <a:pPr lvl="1"/>
            <a:r>
              <a:rPr lang="de-DE" dirty="0"/>
              <a:t>Abstimmung Antragscheck – einplanen, dass auch NCP Zeit benötigt</a:t>
            </a:r>
          </a:p>
          <a:p>
            <a:pPr lvl="1"/>
            <a:r>
              <a:rPr lang="de-DE" dirty="0"/>
              <a:t>Deadlines beachten</a:t>
            </a:r>
          </a:p>
          <a:p>
            <a:r>
              <a:rPr lang="de-DE" dirty="0"/>
              <a:t>Das Schreiben</a:t>
            </a:r>
          </a:p>
          <a:p>
            <a:pPr lvl="1"/>
            <a:r>
              <a:rPr lang="de-DE" dirty="0"/>
              <a:t>Erfahrung zählt – aber kein Garant für Erfolg</a:t>
            </a:r>
          </a:p>
          <a:p>
            <a:pPr lvl="1"/>
            <a:r>
              <a:rPr lang="de-DE" dirty="0"/>
              <a:t>Frühzeitig beginnen – auch mit konkretem Schreiben</a:t>
            </a:r>
          </a:p>
          <a:p>
            <a:pPr lvl="1"/>
            <a:r>
              <a:rPr lang="de-DE" dirty="0"/>
              <a:t>Nutzung der Vorlagen und Checklisten</a:t>
            </a:r>
          </a:p>
          <a:p>
            <a:pPr lvl="1"/>
            <a:r>
              <a:rPr lang="de-DE" dirty="0"/>
              <a:t>Klare Struktur und </a:t>
            </a:r>
            <a:r>
              <a:rPr lang="de-DE" dirty="0" err="1"/>
              <a:t>Verantworltichkeiten</a:t>
            </a:r>
            <a:r>
              <a:rPr lang="de-DE" dirty="0"/>
              <a:t> auch beim Schreiben zwischen den Partnern</a:t>
            </a:r>
          </a:p>
        </p:txBody>
      </p:sp>
      <p:pic>
        <p:nvPicPr>
          <p:cNvPr id="5" name="Grafik 4" descr="Feder Silhouette">
            <a:extLst>
              <a:ext uri="{FF2B5EF4-FFF2-40B4-BE49-F238E27FC236}">
                <a16:creationId xmlns:a16="http://schemas.microsoft.com/office/drawing/2014/main" id="{0EFCBBE3-FED0-B2E0-1B3E-7D241CC082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073501" y="5464054"/>
            <a:ext cx="1487946" cy="1487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360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40638B2-9046-7B96-EB84-8BBDD7ED27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8064" y="218479"/>
            <a:ext cx="12312651" cy="1152133"/>
          </a:xfrm>
        </p:spPr>
        <p:txBody>
          <a:bodyPr/>
          <a:lstStyle/>
          <a:p>
            <a:r>
              <a:rPr lang="de-DE" dirty="0"/>
              <a:t>Prozess des Antragsschreibens – Portale und Tools:</a:t>
            </a:r>
            <a:br>
              <a:rPr lang="de-DE" dirty="0"/>
            </a:br>
            <a:r>
              <a:rPr lang="de-DE" dirty="0"/>
              <a:t>Von der Idee zur Einreichung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8E0BD1A-9075-477F-5C54-B0DAAE2264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8063" y="1658938"/>
            <a:ext cx="8304706" cy="5327650"/>
          </a:xfrm>
        </p:spPr>
        <p:txBody>
          <a:bodyPr>
            <a:normAutofit fontScale="62500" lnSpcReduction="20000"/>
          </a:bodyPr>
          <a:lstStyle/>
          <a:p>
            <a:r>
              <a:rPr lang="de-DE" dirty="0"/>
              <a:t>Idee &amp; Impact definieren</a:t>
            </a:r>
          </a:p>
          <a:p>
            <a:pPr lvl="1"/>
            <a:r>
              <a:rPr lang="de-DE" dirty="0"/>
              <a:t>Bezug zum Call konkret ableiten</a:t>
            </a:r>
          </a:p>
          <a:p>
            <a:pPr lvl="1"/>
            <a:r>
              <a:rPr lang="de-DE" dirty="0"/>
              <a:t>Konkrete Probleme und </a:t>
            </a:r>
            <a:r>
              <a:rPr lang="de-DE" dirty="0" err="1"/>
              <a:t>UseCases</a:t>
            </a:r>
            <a:r>
              <a:rPr lang="de-DE" dirty="0"/>
              <a:t> definieren</a:t>
            </a:r>
          </a:p>
          <a:p>
            <a:r>
              <a:rPr lang="de-DE" dirty="0"/>
              <a:t>Konsortium bilden</a:t>
            </a:r>
          </a:p>
          <a:p>
            <a:pPr lvl="1"/>
            <a:r>
              <a:rPr lang="de-DE" dirty="0"/>
              <a:t>Vertrauen auf eigenes Netzwerk</a:t>
            </a:r>
          </a:p>
          <a:p>
            <a:pPr lvl="1"/>
            <a:r>
              <a:rPr lang="de-DE" dirty="0"/>
              <a:t>Verantwortungen schon beim Antragschreiben definieren – jede/r soll sich wiederfinden</a:t>
            </a:r>
          </a:p>
          <a:p>
            <a:pPr lvl="1"/>
            <a:r>
              <a:rPr lang="de-DE" dirty="0"/>
              <a:t>Aufgaben, Budgetrahmen festlegen</a:t>
            </a:r>
          </a:p>
          <a:p>
            <a:r>
              <a:rPr lang="de-DE" dirty="0"/>
              <a:t>Antragsentwurf: Detailarbeit an Exzellenz, Impact, Implementation</a:t>
            </a:r>
          </a:p>
          <a:p>
            <a:r>
              <a:rPr lang="de-DE" dirty="0"/>
              <a:t>Einreichung über Portale</a:t>
            </a:r>
          </a:p>
          <a:p>
            <a:pPr lvl="1"/>
            <a:r>
              <a:rPr lang="de-DE" dirty="0"/>
              <a:t>Funding &amp; Tenders Portal, EACEA, REA – je nach Programm</a:t>
            </a:r>
          </a:p>
          <a:p>
            <a:pPr lvl="1"/>
            <a:r>
              <a:rPr lang="de-DE" dirty="0"/>
              <a:t>Frühzeitig damit vertraut machen</a:t>
            </a:r>
          </a:p>
          <a:p>
            <a:pPr lvl="1"/>
            <a:r>
              <a:rPr lang="de-DE" dirty="0"/>
              <a:t>Nationale Kontaktstellen nutzen</a:t>
            </a:r>
          </a:p>
          <a:p>
            <a:r>
              <a:rPr lang="de-DE" dirty="0"/>
              <a:t>Evaluation &amp; Revision</a:t>
            </a:r>
          </a:p>
          <a:p>
            <a:pPr lvl="1"/>
            <a:r>
              <a:rPr lang="de-DE" dirty="0"/>
              <a:t>ggf. Anpassung für </a:t>
            </a:r>
            <a:r>
              <a:rPr lang="de-DE" dirty="0" err="1"/>
              <a:t>Resubmission</a:t>
            </a:r>
            <a:endParaRPr lang="de-DE" dirty="0"/>
          </a:p>
          <a:p>
            <a:endParaRPr lang="de-DE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202E3E1-7A42-0CA0-10F1-BA34E1C2BF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5359" y="4370962"/>
            <a:ext cx="3745355" cy="2615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039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4AD4D6-8743-2992-630F-FE3972CB9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8064" y="218479"/>
            <a:ext cx="12312651" cy="1152133"/>
          </a:xfrm>
        </p:spPr>
        <p:txBody>
          <a:bodyPr/>
          <a:lstStyle/>
          <a:p>
            <a:r>
              <a:rPr lang="de-DE" dirty="0"/>
              <a:t>Projektbearbeitung –</a:t>
            </a:r>
            <a:br>
              <a:rPr lang="de-DE" dirty="0"/>
            </a:br>
            <a:r>
              <a:rPr lang="de-DE" dirty="0"/>
              <a:t>Was kommt nach der Bewilligung?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27D1690-1634-5AFA-6533-19506DADBC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8064" y="1658939"/>
            <a:ext cx="12312651" cy="5327650"/>
          </a:xfrm>
        </p:spPr>
        <p:txBody>
          <a:bodyPr/>
          <a:lstStyle/>
          <a:p>
            <a:r>
              <a:rPr lang="de-DE" b="1" dirty="0"/>
              <a:t>Herausforderung:</a:t>
            </a:r>
            <a:r>
              <a:rPr lang="de-DE" dirty="0"/>
              <a:t> </a:t>
            </a:r>
          </a:p>
          <a:p>
            <a:pPr lvl="1"/>
            <a:r>
              <a:rPr lang="de-DE" dirty="0"/>
              <a:t>Koordination komplex – besonders bei großen Konsortien</a:t>
            </a:r>
          </a:p>
          <a:p>
            <a:pPr lvl="1"/>
            <a:r>
              <a:rPr lang="de-DE" dirty="0"/>
              <a:t>Dokumentation und Reporting sind zentral</a:t>
            </a:r>
          </a:p>
          <a:p>
            <a:pPr lvl="1"/>
            <a:r>
              <a:rPr lang="de-DE" dirty="0"/>
              <a:t>Finanzmanagement, Kommunikation mit der EU</a:t>
            </a:r>
          </a:p>
          <a:p>
            <a:r>
              <a:rPr lang="de-DE" b="1" dirty="0"/>
              <a:t>Tipps:</a:t>
            </a:r>
            <a:r>
              <a:rPr lang="de-DE" dirty="0"/>
              <a:t> </a:t>
            </a:r>
          </a:p>
          <a:p>
            <a:pPr lvl="1"/>
            <a:r>
              <a:rPr lang="de-DE" dirty="0"/>
              <a:t>Klare interne Prozesse und Verantwortlichkeiten</a:t>
            </a:r>
          </a:p>
          <a:p>
            <a:pPr lvl="1"/>
            <a:r>
              <a:rPr lang="de-DE" dirty="0"/>
              <a:t>Regelmäßige Abstimmung im Konsortium</a:t>
            </a:r>
          </a:p>
          <a:p>
            <a:pPr lvl="1"/>
            <a:r>
              <a:rPr lang="de-DE" dirty="0"/>
              <a:t>Nutzung von EU-Tools (z.B. Funding &amp; Tenders Portal)</a:t>
            </a:r>
          </a:p>
          <a:p>
            <a:r>
              <a:rPr lang="de-DE" b="1" dirty="0"/>
              <a:t>Hinweis:</a:t>
            </a:r>
            <a:r>
              <a:rPr lang="de-DE" dirty="0"/>
              <a:t> Bürokratie hat zugenommen – gut vorbereiten!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82890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4455A0-7BEE-B542-89EA-2066FBD15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Fazit – </a:t>
            </a:r>
            <a:r>
              <a:rPr lang="de-DE" dirty="0" err="1"/>
              <a:t>Lessons</a:t>
            </a:r>
            <a:r>
              <a:rPr lang="de-DE" dirty="0"/>
              <a:t> </a:t>
            </a:r>
            <a:r>
              <a:rPr lang="de-DE" dirty="0" err="1"/>
              <a:t>Learned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B7F602B-B825-DB56-1D42-4D60663B54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de-DE" dirty="0"/>
              <a:t>Nicht nur Horizon Europe bietet Chancen – auch Programme wie Creative Europe, Citizens, </a:t>
            </a:r>
            <a:r>
              <a:rPr lang="de-DE" dirty="0" err="1"/>
              <a:t>Equality</a:t>
            </a:r>
            <a:r>
              <a:rPr lang="de-DE" dirty="0"/>
              <a:t>, Rights and Values (CERV) oder Interreg</a:t>
            </a:r>
          </a:p>
          <a:p>
            <a:r>
              <a:rPr lang="de-DE" dirty="0"/>
              <a:t>Projektidee sollte vom Endnutzer ausgehen</a:t>
            </a:r>
          </a:p>
          <a:p>
            <a:r>
              <a:rPr lang="de-DE" dirty="0"/>
              <a:t>Allianzen und Netzwerke nutzen, aber ausgewogen neue Partner einbinden</a:t>
            </a:r>
          </a:p>
          <a:p>
            <a:r>
              <a:rPr lang="de-DE" dirty="0"/>
              <a:t>Frühzeitige Vorbereitung: Zeitmanagement ist entscheidend – Deadlines sind unerbittlich</a:t>
            </a:r>
          </a:p>
          <a:p>
            <a:r>
              <a:rPr lang="de-DE" dirty="0"/>
              <a:t>Zwei zusätzliche Tipps:</a:t>
            </a:r>
          </a:p>
          <a:p>
            <a:pPr lvl="1"/>
            <a:r>
              <a:rPr lang="de-DE" dirty="0"/>
              <a:t>Regelmäßiges Lesen der </a:t>
            </a:r>
            <a:r>
              <a:rPr lang="de-DE" i="1" dirty="0"/>
              <a:t>Work Programmes</a:t>
            </a:r>
            <a:r>
              <a:rPr lang="de-DE" dirty="0"/>
              <a:t> (auch draft der Folgejahre)– Trends früh erkennen</a:t>
            </a:r>
          </a:p>
          <a:p>
            <a:pPr lvl="1"/>
            <a:r>
              <a:rPr lang="de-DE" dirty="0"/>
              <a:t>Internes „</a:t>
            </a:r>
            <a:r>
              <a:rPr lang="de-DE" dirty="0" err="1"/>
              <a:t>Lessons</a:t>
            </a:r>
            <a:r>
              <a:rPr lang="de-DE" dirty="0"/>
              <a:t> </a:t>
            </a:r>
            <a:r>
              <a:rPr lang="de-DE" dirty="0" err="1"/>
              <a:t>Learned</a:t>
            </a:r>
            <a:r>
              <a:rPr lang="de-DE" dirty="0"/>
              <a:t>“-Archiv über vergangene Projektanträge – aus Fehlern lernen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28982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ECE4C2-347E-4AEB-5CCC-179DCE1477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feld 7">
            <a:extLst>
              <a:ext uri="{FF2B5EF4-FFF2-40B4-BE49-F238E27FC236}">
                <a16:creationId xmlns:a16="http://schemas.microsoft.com/office/drawing/2014/main" id="{B1210EC4-02AC-2CC6-ED9A-FE31BB0E7083}"/>
              </a:ext>
            </a:extLst>
          </p:cNvPr>
          <p:cNvSpPr txBox="1"/>
          <p:nvPr/>
        </p:nvSpPr>
        <p:spPr>
          <a:xfrm>
            <a:off x="0" y="6112231"/>
            <a:ext cx="8712769" cy="772107"/>
          </a:xfrm>
          <a:prstGeom prst="rect">
            <a:avLst/>
          </a:prstGeom>
          <a:noFill/>
        </p:spPr>
        <p:txBody>
          <a:bodyPr wrap="square" lIns="108000" tIns="108000" rIns="108000" bIns="108000" rtlCol="0" anchor="ctr" anchorCtr="0">
            <a:spAutoFit/>
          </a:bodyPr>
          <a:lstStyle/>
          <a:p>
            <a:pPr algn="ctr"/>
            <a:r>
              <a:rPr lang="de-AT" sz="3600" b="1" i="1" dirty="0">
                <a:solidFill>
                  <a:schemeClr val="accent4"/>
                </a:solidFill>
                <a:latin typeface="Trebuchet MS" panose="020B0703020202090204" pitchFamily="34" charset="0"/>
              </a:rPr>
              <a:t>Danke für Ihr Interesse!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B2692A02-2BA2-624C-9A11-C983971A56DA}"/>
              </a:ext>
            </a:extLst>
          </p:cNvPr>
          <p:cNvSpPr txBox="1"/>
          <p:nvPr/>
        </p:nvSpPr>
        <p:spPr>
          <a:xfrm>
            <a:off x="8832749" y="4732271"/>
            <a:ext cx="4488910" cy="2834210"/>
          </a:xfrm>
          <a:prstGeom prst="rect">
            <a:avLst/>
          </a:prstGeom>
          <a:noFill/>
        </p:spPr>
        <p:txBody>
          <a:bodyPr wrap="square" lIns="108000" tIns="108000" rIns="108000" bIns="108000" rtlCol="0" anchor="ctr" anchorCtr="0">
            <a:spAutoFit/>
          </a:bodyPr>
          <a:lstStyle/>
          <a:p>
            <a:pPr algn="r"/>
            <a:r>
              <a:rPr lang="de-AT" sz="1700" dirty="0">
                <a:latin typeface="Arial" panose="020B0604020202020204" pitchFamily="34" charset="0"/>
                <a:cs typeface="Arial" panose="020B0604020202020204" pitchFamily="34" charset="0"/>
              </a:rPr>
              <a:t>JOANNEUM RESEARCH </a:t>
            </a:r>
            <a:br>
              <a:rPr lang="de-AT" sz="17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AT" sz="1700" dirty="0">
                <a:latin typeface="Arial" panose="020B0604020202020204" pitchFamily="34" charset="0"/>
                <a:cs typeface="Arial" panose="020B0604020202020204" pitchFamily="34" charset="0"/>
              </a:rPr>
              <a:t>Forschungsgesellschaft mbH</a:t>
            </a:r>
          </a:p>
          <a:p>
            <a:pPr algn="r"/>
            <a:endParaRPr lang="de-AT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de-AT" sz="1700" dirty="0">
                <a:latin typeface="Arial" panose="020B0604020202020204" pitchFamily="34" charset="0"/>
                <a:cs typeface="Arial" panose="020B0604020202020204" pitchFamily="34" charset="0"/>
              </a:rPr>
              <a:t>DIGITAL– Institute für Digitale Technologien</a:t>
            </a:r>
          </a:p>
          <a:p>
            <a:pPr algn="r"/>
            <a:endParaRPr lang="de-AT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de-AT" sz="1700" dirty="0">
                <a:latin typeface="Arial" panose="020B0604020202020204" pitchFamily="34" charset="0"/>
                <a:cs typeface="Arial" panose="020B0604020202020204" pitchFamily="34" charset="0"/>
              </a:rPr>
              <a:t>Steyrergasse 17, 8010 Graz</a:t>
            </a:r>
          </a:p>
          <a:p>
            <a:pPr algn="r"/>
            <a:r>
              <a:rPr lang="de-AT" sz="1700" dirty="0">
                <a:latin typeface="Arial" panose="020B0604020202020204" pitchFamily="34" charset="0"/>
                <a:cs typeface="Arial" panose="020B0604020202020204" pitchFamily="34" charset="0"/>
              </a:rPr>
              <a:t>Tel. +43 316 876-5001</a:t>
            </a:r>
          </a:p>
          <a:p>
            <a:pPr algn="r"/>
            <a:r>
              <a:rPr lang="de-AT" sz="1700" dirty="0">
                <a:latin typeface="Arial" panose="020B0604020202020204" pitchFamily="34" charset="0"/>
                <a:cs typeface="Arial" panose="020B0604020202020204" pitchFamily="34" charset="0"/>
              </a:rPr>
              <a:t>matthias.ruether@joanneum.at</a:t>
            </a:r>
          </a:p>
          <a:p>
            <a:pPr algn="r"/>
            <a:br>
              <a:rPr lang="de-AT" sz="17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AT" sz="1700" b="1" dirty="0">
                <a:latin typeface="Arial" panose="020B0604020202020204" pitchFamily="34" charset="0"/>
                <a:cs typeface="Arial" panose="020B0604020202020204" pitchFamily="34" charset="0"/>
              </a:rPr>
              <a:t>www.joanneum.at/digital</a:t>
            </a:r>
            <a:endParaRPr lang="de-AT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Bildplatzhalter 11" descr="Ein Bild, das Gebäude, Beleuchtung, Fenster, Licht enthält.&#10;&#10;KI-generierte Inhalte können fehlerhaft sein.">
            <a:extLst>
              <a:ext uri="{FF2B5EF4-FFF2-40B4-BE49-F238E27FC236}">
                <a16:creationId xmlns:a16="http://schemas.microsoft.com/office/drawing/2014/main" id="{3C005A95-5A52-2741-8B0E-DE24EF4C67E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16" b="1501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5486975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theme/theme1.xml><?xml version="1.0" encoding="utf-8"?>
<a:theme xmlns:a="http://schemas.openxmlformats.org/drawingml/2006/main" name="1_JOANNEUM RESEARCH">
  <a:themeElements>
    <a:clrScheme name="JOANNEUM RESEARCH">
      <a:dk1>
        <a:srgbClr val="000000"/>
      </a:dk1>
      <a:lt1>
        <a:srgbClr val="FFFFFF"/>
      </a:lt1>
      <a:dk2>
        <a:srgbClr val="787878"/>
      </a:dk2>
      <a:lt2>
        <a:srgbClr val="D2D2D2"/>
      </a:lt2>
      <a:accent1>
        <a:srgbClr val="009770"/>
      </a:accent1>
      <a:accent2>
        <a:srgbClr val="606669"/>
      </a:accent2>
      <a:accent3>
        <a:srgbClr val="0096D2"/>
      </a:accent3>
      <a:accent4>
        <a:srgbClr val="EC6024"/>
      </a:accent4>
      <a:accent5>
        <a:srgbClr val="005DAB"/>
      </a:accent5>
      <a:accent6>
        <a:srgbClr val="E4A800"/>
      </a:accent6>
      <a:hlink>
        <a:srgbClr val="78003C"/>
      </a:hlink>
      <a:folHlink>
        <a:srgbClr val="B4003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lIns="108000" tIns="108000" rIns="108000" bIns="108000" rtlCol="0" anchor="ctr" anchorCtr="0">
        <a:spAutoFit/>
      </a:bodyPr>
      <a:lstStyle>
        <a:defPPr>
          <a:defRPr dirty="0"/>
        </a:defPPr>
      </a:lstStyle>
    </a:txDef>
  </a:objectDefaults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7543369f-7025-484f-b06c-2085d8db1ac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14E340BAFAB0C4AA8DA5FE57400EDD3" ma:contentTypeVersion="17" ma:contentTypeDescription="Create a new document." ma:contentTypeScope="" ma:versionID="1b3ca9a5f3817d60c1d75750acac8e77">
  <xsd:schema xmlns:xsd="http://www.w3.org/2001/XMLSchema" xmlns:xs="http://www.w3.org/2001/XMLSchema" xmlns:p="http://schemas.microsoft.com/office/2006/metadata/properties" xmlns:ns3="7543369f-7025-484f-b06c-2085d8db1ac3" xmlns:ns4="b364cd29-36a7-48d2-9769-22cf9f4489e6" targetNamespace="http://schemas.microsoft.com/office/2006/metadata/properties" ma:root="true" ma:fieldsID="ae652867a1c27c0a221b894bd6f20048" ns3:_="" ns4:_="">
    <xsd:import namespace="7543369f-7025-484f-b06c-2085d8db1ac3"/>
    <xsd:import namespace="b364cd29-36a7-48d2-9769-22cf9f4489e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ServiceObjectDetectorVersion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SystemTags" minOccurs="0"/>
                <xsd:element ref="ns3:MediaLengthInSeconds" minOccurs="0"/>
                <xsd:element ref="ns3:MediaServiceSearchProperties" minOccurs="0"/>
                <xsd:element ref="ns3:_activity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43369f-7025-484f-b06c-2085d8db1ac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0" nillable="true" ma:displayName="MediaServiceSystemTags" ma:hidden="true" ma:internalName="MediaServiceSystemTags" ma:readOnly="true">
      <xsd:simpleType>
        <xsd:restriction base="dms:Note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activity" ma:index="23" nillable="true" ma:displayName="_activity" ma:hidden="true" ma:internalName="_activity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364cd29-36a7-48d2-9769-22cf9f4489e6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9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968FC7F-034F-4787-BB6C-4B934AE4BE0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A6C0E56-43F3-429E-AA04-E837FC8E9393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purl.org/dc/terms/"/>
    <ds:schemaRef ds:uri="b364cd29-36a7-48d2-9769-22cf9f4489e6"/>
    <ds:schemaRef ds:uri="7543369f-7025-484f-b06c-2085d8db1ac3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252E4C41-6075-49FA-9F93-BC60ED8834C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543369f-7025-484f-b06c-2085d8db1ac3"/>
    <ds:schemaRef ds:uri="b364cd29-36a7-48d2-9769-22cf9f4489e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NAB_VidiCert&amp;Restoration_1980x1020-v140404stc</Template>
  <TotalTime>0</TotalTime>
  <Words>1138</Words>
  <Application>Microsoft Office PowerPoint</Application>
  <PresentationFormat>Benutzerdefiniert</PresentationFormat>
  <Paragraphs>161</Paragraphs>
  <Slides>15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15</vt:i4>
      </vt:variant>
    </vt:vector>
  </HeadingPairs>
  <TitlesOfParts>
    <vt:vector size="20" baseType="lpstr">
      <vt:lpstr>Wingdings</vt:lpstr>
      <vt:lpstr>Trebuchet MS</vt:lpstr>
      <vt:lpstr>Arial</vt:lpstr>
      <vt:lpstr>Calibri</vt:lpstr>
      <vt:lpstr>1_JOANNEUM RESEARCH</vt:lpstr>
      <vt:lpstr>PowerPoint-Präsentation</vt:lpstr>
      <vt:lpstr>PowerPoint-Präsentation</vt:lpstr>
      <vt:lpstr>Wer bin ich? Wo komme ich her?</vt:lpstr>
      <vt:lpstr>Warum bin ich hier? Was erwartet Sie?</vt:lpstr>
      <vt:lpstr>EU-Rahmenprogramme – was ist das?</vt:lpstr>
      <vt:lpstr>Der Anfang der modernen EU-Forschungsförderung FP5 – Grundstein für die europäischen Rahmenprogramme</vt:lpstr>
      <vt:lpstr>Entwicklung der EU-Rahmenprogramme seit 2002 - FP6 (2002–2006) und FP7 (2007–2013) – Kultur im Fokus?</vt:lpstr>
      <vt:lpstr>Horizon 2020 (2014–2020) und Horizon Europe (2021–2027) – Kultur im Wandel</vt:lpstr>
      <vt:lpstr> Topics finden - Wo und wie?</vt:lpstr>
      <vt:lpstr>Konsortium finden – Wer passt?</vt:lpstr>
      <vt:lpstr>Antrag schreiben – Was ist zu beachten?</vt:lpstr>
      <vt:lpstr>Prozess des Antragsschreibens – Portale und Tools: Von der Idee zur Einreichung</vt:lpstr>
      <vt:lpstr>Projektbearbeitung – Was kommt nach der Bewilligung?</vt:lpstr>
      <vt:lpstr>Fazit – Lessons Learned</vt:lpstr>
      <vt:lpstr>PowerPoint-Präsentation</vt:lpstr>
    </vt:vector>
  </TitlesOfParts>
  <Company>JOANNEUM RESEARCH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toni stachl</dc:creator>
  <cp:lastModifiedBy>Silvia Russegger</cp:lastModifiedBy>
  <cp:revision>733</cp:revision>
  <cp:lastPrinted>2023-06-09T11:59:16Z</cp:lastPrinted>
  <dcterms:created xsi:type="dcterms:W3CDTF">2014-04-04T12:57:42Z</dcterms:created>
  <dcterms:modified xsi:type="dcterms:W3CDTF">2025-10-18T12:44:31Z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0x010100214E340BAFAB0C4AA8DA5FE57400EDD3</vt:lpwstr>
  </property>
</Properties>
</file>